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6" r:id="rId2"/>
    <p:sldId id="273" r:id="rId3"/>
    <p:sldId id="267" r:id="rId4"/>
    <p:sldId id="268" r:id="rId5"/>
    <p:sldId id="269" r:id="rId6"/>
    <p:sldId id="270" r:id="rId7"/>
    <p:sldId id="271" r:id="rId8"/>
    <p:sldId id="272" r:id="rId9"/>
    <p:sldId id="274" r:id="rId10"/>
    <p:sldId id="275" r:id="rId11"/>
    <p:sldId id="276" r:id="rId12"/>
    <p:sldId id="278"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00"/>
    <a:srgbClr val="E898A0"/>
    <a:srgbClr val="B80000"/>
    <a:srgbClr val="6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EDA4E-A7B8-4E89-BF74-59DB719AF3BF}" v="5" dt="2020-12-15T13:08:15.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5" autoAdjust="0"/>
    <p:restoredTop sz="84819" autoAdjust="0"/>
  </p:normalViewPr>
  <p:slideViewPr>
    <p:cSldViewPr snapToGrid="0">
      <p:cViewPr>
        <p:scale>
          <a:sx n="125" d="100"/>
          <a:sy n="125" d="100"/>
        </p:scale>
        <p:origin x="1086" y="-12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Silva, Nicola" userId="eb5784c3-fec6-4540-9809-a5ce852ed5f1" providerId="ADAL" clId="{FF1EDA4E-A7B8-4E89-BF74-59DB719AF3BF}"/>
    <pc:docChg chg="undo custSel modSld">
      <pc:chgData name="De Silva, Nicola" userId="eb5784c3-fec6-4540-9809-a5ce852ed5f1" providerId="ADAL" clId="{FF1EDA4E-A7B8-4E89-BF74-59DB719AF3BF}" dt="2020-12-15T13:08:15.806" v="187" actId="1035"/>
      <pc:docMkLst>
        <pc:docMk/>
      </pc:docMkLst>
      <pc:sldChg chg="modSp">
        <pc:chgData name="De Silva, Nicola" userId="eb5784c3-fec6-4540-9809-a5ce852ed5f1" providerId="ADAL" clId="{FF1EDA4E-A7B8-4E89-BF74-59DB719AF3BF}" dt="2020-12-15T13:08:15.806" v="187" actId="1035"/>
        <pc:sldMkLst>
          <pc:docMk/>
          <pc:sldMk cId="1580009044" sldId="266"/>
        </pc:sldMkLst>
        <pc:picChg chg="mod">
          <ac:chgData name="De Silva, Nicola" userId="eb5784c3-fec6-4540-9809-a5ce852ed5f1" providerId="ADAL" clId="{FF1EDA4E-A7B8-4E89-BF74-59DB719AF3BF}" dt="2020-12-15T13:08:15.806" v="187" actId="1035"/>
          <ac:picMkLst>
            <pc:docMk/>
            <pc:sldMk cId="1580009044" sldId="266"/>
            <ac:picMk id="7" creationId="{00000000-0000-0000-0000-000000000000}"/>
          </ac:picMkLst>
        </pc:picChg>
      </pc:sldChg>
      <pc:sldChg chg="modSp mod">
        <pc:chgData name="De Silva, Nicola" userId="eb5784c3-fec6-4540-9809-a5ce852ed5f1" providerId="ADAL" clId="{FF1EDA4E-A7B8-4E89-BF74-59DB719AF3BF}" dt="2020-12-15T12:19:43.173" v="61" actId="20577"/>
        <pc:sldMkLst>
          <pc:docMk/>
          <pc:sldMk cId="1388484159" sldId="267"/>
        </pc:sldMkLst>
        <pc:spChg chg="mod">
          <ac:chgData name="De Silva, Nicola" userId="eb5784c3-fec6-4540-9809-a5ce852ed5f1" providerId="ADAL" clId="{FF1EDA4E-A7B8-4E89-BF74-59DB719AF3BF}" dt="2020-12-15T12:18:19.669" v="44" actId="20577"/>
          <ac:spMkLst>
            <pc:docMk/>
            <pc:sldMk cId="1388484159" sldId="267"/>
            <ac:spMk id="2" creationId="{00000000-0000-0000-0000-000000000000}"/>
          </ac:spMkLst>
        </pc:spChg>
        <pc:spChg chg="mod">
          <ac:chgData name="De Silva, Nicola" userId="eb5784c3-fec6-4540-9809-a5ce852ed5f1" providerId="ADAL" clId="{FF1EDA4E-A7B8-4E89-BF74-59DB719AF3BF}" dt="2020-12-15T12:19:43.173" v="61" actId="20577"/>
          <ac:spMkLst>
            <pc:docMk/>
            <pc:sldMk cId="1388484159" sldId="267"/>
            <ac:spMk id="10" creationId="{00000000-0000-0000-0000-000000000000}"/>
          </ac:spMkLst>
        </pc:spChg>
      </pc:sldChg>
      <pc:sldChg chg="modSp mod">
        <pc:chgData name="De Silva, Nicola" userId="eb5784c3-fec6-4540-9809-a5ce852ed5f1" providerId="ADAL" clId="{FF1EDA4E-A7B8-4E89-BF74-59DB719AF3BF}" dt="2020-12-15T12:27:27.757" v="95" actId="20577"/>
        <pc:sldMkLst>
          <pc:docMk/>
          <pc:sldMk cId="311382489" sldId="268"/>
        </pc:sldMkLst>
        <pc:spChg chg="mod">
          <ac:chgData name="De Silva, Nicola" userId="eb5784c3-fec6-4540-9809-a5ce852ed5f1" providerId="ADAL" clId="{FF1EDA4E-A7B8-4E89-BF74-59DB719AF3BF}" dt="2020-12-15T12:20:28.693" v="62" actId="20577"/>
          <ac:spMkLst>
            <pc:docMk/>
            <pc:sldMk cId="311382489" sldId="268"/>
            <ac:spMk id="2" creationId="{00000000-0000-0000-0000-000000000000}"/>
          </ac:spMkLst>
        </pc:spChg>
        <pc:spChg chg="mod">
          <ac:chgData name="De Silva, Nicola" userId="eb5784c3-fec6-4540-9809-a5ce852ed5f1" providerId="ADAL" clId="{FF1EDA4E-A7B8-4E89-BF74-59DB719AF3BF}" dt="2020-12-15T12:24:26.975" v="89" actId="20577"/>
          <ac:spMkLst>
            <pc:docMk/>
            <pc:sldMk cId="311382489" sldId="268"/>
            <ac:spMk id="3" creationId="{00000000-0000-0000-0000-000000000000}"/>
          </ac:spMkLst>
        </pc:spChg>
        <pc:spChg chg="mod">
          <ac:chgData name="De Silva, Nicola" userId="eb5784c3-fec6-4540-9809-a5ce852ed5f1" providerId="ADAL" clId="{FF1EDA4E-A7B8-4E89-BF74-59DB719AF3BF}" dt="2020-12-15T12:26:28.859" v="94" actId="20577"/>
          <ac:spMkLst>
            <pc:docMk/>
            <pc:sldMk cId="311382489" sldId="268"/>
            <ac:spMk id="5" creationId="{00000000-0000-0000-0000-000000000000}"/>
          </ac:spMkLst>
        </pc:spChg>
        <pc:spChg chg="mod">
          <ac:chgData name="De Silva, Nicola" userId="eb5784c3-fec6-4540-9809-a5ce852ed5f1" providerId="ADAL" clId="{FF1EDA4E-A7B8-4E89-BF74-59DB719AF3BF}" dt="2020-12-15T12:27:27.757" v="95" actId="20577"/>
          <ac:spMkLst>
            <pc:docMk/>
            <pc:sldMk cId="311382489" sldId="268"/>
            <ac:spMk id="7" creationId="{00000000-0000-0000-0000-000000000000}"/>
          </ac:spMkLst>
        </pc:spChg>
      </pc:sldChg>
      <pc:sldChg chg="modSp mod">
        <pc:chgData name="De Silva, Nicola" userId="eb5784c3-fec6-4540-9809-a5ce852ed5f1" providerId="ADAL" clId="{FF1EDA4E-A7B8-4E89-BF74-59DB719AF3BF}" dt="2020-12-15T12:41:14.860" v="105" actId="20577"/>
        <pc:sldMkLst>
          <pc:docMk/>
          <pc:sldMk cId="3391167261" sldId="269"/>
        </pc:sldMkLst>
        <pc:spChg chg="mod">
          <ac:chgData name="De Silva, Nicola" userId="eb5784c3-fec6-4540-9809-a5ce852ed5f1" providerId="ADAL" clId="{FF1EDA4E-A7B8-4E89-BF74-59DB719AF3BF}" dt="2020-12-15T12:41:14.860" v="105" actId="20577"/>
          <ac:spMkLst>
            <pc:docMk/>
            <pc:sldMk cId="3391167261" sldId="269"/>
            <ac:spMk id="8" creationId="{00000000-0000-0000-0000-000000000000}"/>
          </ac:spMkLst>
        </pc:spChg>
      </pc:sldChg>
      <pc:sldChg chg="modSp mod">
        <pc:chgData name="De Silva, Nicola" userId="eb5784c3-fec6-4540-9809-a5ce852ed5f1" providerId="ADAL" clId="{FF1EDA4E-A7B8-4E89-BF74-59DB719AF3BF}" dt="2020-12-15T12:42:58.145" v="126" actId="313"/>
        <pc:sldMkLst>
          <pc:docMk/>
          <pc:sldMk cId="2202304571" sldId="270"/>
        </pc:sldMkLst>
        <pc:spChg chg="mod">
          <ac:chgData name="De Silva, Nicola" userId="eb5784c3-fec6-4540-9809-a5ce852ed5f1" providerId="ADAL" clId="{FF1EDA4E-A7B8-4E89-BF74-59DB719AF3BF}" dt="2020-12-15T12:42:58.145" v="126" actId="313"/>
          <ac:spMkLst>
            <pc:docMk/>
            <pc:sldMk cId="2202304571" sldId="270"/>
            <ac:spMk id="3" creationId="{00000000-0000-0000-0000-000000000000}"/>
          </ac:spMkLst>
        </pc:spChg>
      </pc:sldChg>
      <pc:sldChg chg="modSp mod">
        <pc:chgData name="De Silva, Nicola" userId="eb5784c3-fec6-4540-9809-a5ce852ed5f1" providerId="ADAL" clId="{FF1EDA4E-A7B8-4E89-BF74-59DB719AF3BF}" dt="2020-12-15T12:48:20.523" v="144" actId="20577"/>
        <pc:sldMkLst>
          <pc:docMk/>
          <pc:sldMk cId="4126146415" sldId="271"/>
        </pc:sldMkLst>
        <pc:spChg chg="mod">
          <ac:chgData name="De Silva, Nicola" userId="eb5784c3-fec6-4540-9809-a5ce852ed5f1" providerId="ADAL" clId="{FF1EDA4E-A7B8-4E89-BF74-59DB719AF3BF}" dt="2020-12-15T12:48:20.523" v="144" actId="20577"/>
          <ac:spMkLst>
            <pc:docMk/>
            <pc:sldMk cId="4126146415" sldId="271"/>
            <ac:spMk id="5" creationId="{00000000-0000-0000-0000-000000000000}"/>
          </ac:spMkLst>
        </pc:spChg>
      </pc:sldChg>
      <pc:sldChg chg="modSp mod">
        <pc:chgData name="De Silva, Nicola" userId="eb5784c3-fec6-4540-9809-a5ce852ed5f1" providerId="ADAL" clId="{FF1EDA4E-A7B8-4E89-BF74-59DB719AF3BF}" dt="2020-12-15T12:51:22.664" v="162" actId="20577"/>
        <pc:sldMkLst>
          <pc:docMk/>
          <pc:sldMk cId="102151967" sldId="272"/>
        </pc:sldMkLst>
        <pc:spChg chg="mod">
          <ac:chgData name="De Silva, Nicola" userId="eb5784c3-fec6-4540-9809-a5ce852ed5f1" providerId="ADAL" clId="{FF1EDA4E-A7B8-4E89-BF74-59DB719AF3BF}" dt="2020-12-15T12:51:22.664" v="162" actId="20577"/>
          <ac:spMkLst>
            <pc:docMk/>
            <pc:sldMk cId="102151967" sldId="272"/>
            <ac:spMk id="7" creationId="{00000000-0000-0000-0000-000000000000}"/>
          </ac:spMkLst>
        </pc:spChg>
      </pc:sldChg>
      <pc:sldChg chg="modSp mod">
        <pc:chgData name="De Silva, Nicola" userId="eb5784c3-fec6-4540-9809-a5ce852ed5f1" providerId="ADAL" clId="{FF1EDA4E-A7B8-4E89-BF74-59DB719AF3BF}" dt="2020-12-15T12:16:55.758" v="36" actId="255"/>
        <pc:sldMkLst>
          <pc:docMk/>
          <pc:sldMk cId="4188576839" sldId="273"/>
        </pc:sldMkLst>
        <pc:spChg chg="mod">
          <ac:chgData name="De Silva, Nicola" userId="eb5784c3-fec6-4540-9809-a5ce852ed5f1" providerId="ADAL" clId="{FF1EDA4E-A7B8-4E89-BF74-59DB719AF3BF}" dt="2020-12-15T12:16:55.758" v="36" actId="255"/>
          <ac:spMkLst>
            <pc:docMk/>
            <pc:sldMk cId="4188576839" sldId="273"/>
            <ac:spMk id="5" creationId="{00000000-0000-0000-0000-000000000000}"/>
          </ac:spMkLst>
        </pc:spChg>
      </pc:sldChg>
      <pc:sldChg chg="modSp mod">
        <pc:chgData name="De Silva, Nicola" userId="eb5784c3-fec6-4540-9809-a5ce852ed5f1" providerId="ADAL" clId="{FF1EDA4E-A7B8-4E89-BF74-59DB719AF3BF}" dt="2020-12-15T12:58:29.573" v="163" actId="20577"/>
        <pc:sldMkLst>
          <pc:docMk/>
          <pc:sldMk cId="3326457717" sldId="275"/>
        </pc:sldMkLst>
        <pc:spChg chg="mod">
          <ac:chgData name="De Silva, Nicola" userId="eb5784c3-fec6-4540-9809-a5ce852ed5f1" providerId="ADAL" clId="{FF1EDA4E-A7B8-4E89-BF74-59DB719AF3BF}" dt="2020-12-15T12:58:29.573" v="163" actId="20577"/>
          <ac:spMkLst>
            <pc:docMk/>
            <pc:sldMk cId="3326457717" sldId="275"/>
            <ac:spMk id="5" creationId="{00000000-0000-0000-0000-000000000000}"/>
          </ac:spMkLst>
        </pc:spChg>
      </pc:sldChg>
      <pc:sldChg chg="modSp mod">
        <pc:chgData name="De Silva, Nicola" userId="eb5784c3-fec6-4540-9809-a5ce852ed5f1" providerId="ADAL" clId="{FF1EDA4E-A7B8-4E89-BF74-59DB719AF3BF}" dt="2020-12-15T13:08:00.713" v="184" actId="20577"/>
        <pc:sldMkLst>
          <pc:docMk/>
          <pc:sldMk cId="2432720801" sldId="276"/>
        </pc:sldMkLst>
        <pc:spChg chg="mod">
          <ac:chgData name="De Silva, Nicola" userId="eb5784c3-fec6-4540-9809-a5ce852ed5f1" providerId="ADAL" clId="{FF1EDA4E-A7B8-4E89-BF74-59DB719AF3BF}" dt="2020-12-15T13:01:59.691" v="177" actId="20577"/>
          <ac:spMkLst>
            <pc:docMk/>
            <pc:sldMk cId="2432720801" sldId="276"/>
            <ac:spMk id="3" creationId="{00000000-0000-0000-0000-000000000000}"/>
          </ac:spMkLst>
        </pc:spChg>
        <pc:graphicFrameChg chg="modGraphic">
          <ac:chgData name="De Silva, Nicola" userId="eb5784c3-fec6-4540-9809-a5ce852ed5f1" providerId="ADAL" clId="{FF1EDA4E-A7B8-4E89-BF74-59DB719AF3BF}" dt="2020-12-15T13:08:00.713" v="184" actId="20577"/>
          <ac:graphicFrameMkLst>
            <pc:docMk/>
            <pc:sldMk cId="2432720801" sldId="276"/>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73E2A-8CB2-46CC-9DA0-D1411D833613}" type="datetimeFigureOut">
              <a:rPr lang="en-GB" smtClean="0"/>
              <a:t>24/02/2021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374D6-693F-420C-84DF-150AB812D406}" type="slidenum">
              <a:rPr lang="en-GB" smtClean="0"/>
              <a:t>‹#›</a:t>
            </a:fld>
            <a:endParaRPr lang="en-GB"/>
          </a:p>
        </p:txBody>
      </p:sp>
    </p:spTree>
    <p:extLst>
      <p:ext uri="{BB962C8B-B14F-4D97-AF65-F5344CB8AC3E}">
        <p14:creationId xmlns:p14="http://schemas.microsoft.com/office/powerpoint/2010/main" val="294606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A374D6-693F-420C-84DF-150AB812D406}" type="slidenum">
              <a:rPr lang="en-GB" smtClean="0"/>
              <a:t>1</a:t>
            </a:fld>
            <a:endParaRPr lang="en-GB"/>
          </a:p>
        </p:txBody>
      </p:sp>
    </p:spTree>
    <p:extLst>
      <p:ext uri="{BB962C8B-B14F-4D97-AF65-F5344CB8AC3E}">
        <p14:creationId xmlns:p14="http://schemas.microsoft.com/office/powerpoint/2010/main" val="357096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A374D6-693F-420C-84DF-150AB812D406}" type="slidenum">
              <a:rPr lang="en-GB" smtClean="0"/>
              <a:t>2</a:t>
            </a:fld>
            <a:endParaRPr lang="en-GB"/>
          </a:p>
        </p:txBody>
      </p:sp>
    </p:spTree>
    <p:extLst>
      <p:ext uri="{BB962C8B-B14F-4D97-AF65-F5344CB8AC3E}">
        <p14:creationId xmlns:p14="http://schemas.microsoft.com/office/powerpoint/2010/main" val="277165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A374D6-693F-420C-84DF-150AB812D406}" type="slidenum">
              <a:rPr lang="en-GB" smtClean="0"/>
              <a:t>4</a:t>
            </a:fld>
            <a:endParaRPr lang="en-GB"/>
          </a:p>
        </p:txBody>
      </p:sp>
    </p:spTree>
    <p:extLst>
      <p:ext uri="{BB962C8B-B14F-4D97-AF65-F5344CB8AC3E}">
        <p14:creationId xmlns:p14="http://schemas.microsoft.com/office/powerpoint/2010/main" val="10151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A374D6-693F-420C-84DF-150AB812D406}" type="slidenum">
              <a:rPr lang="en-GB" smtClean="0"/>
              <a:t>6</a:t>
            </a:fld>
            <a:endParaRPr lang="en-GB"/>
          </a:p>
        </p:txBody>
      </p:sp>
    </p:spTree>
    <p:extLst>
      <p:ext uri="{BB962C8B-B14F-4D97-AF65-F5344CB8AC3E}">
        <p14:creationId xmlns:p14="http://schemas.microsoft.com/office/powerpoint/2010/main" val="347493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A374D6-693F-420C-84DF-150AB812D406}" type="slidenum">
              <a:rPr lang="en-GB" smtClean="0"/>
              <a:t>12</a:t>
            </a:fld>
            <a:endParaRPr lang="en-GB"/>
          </a:p>
        </p:txBody>
      </p:sp>
    </p:spTree>
    <p:extLst>
      <p:ext uri="{BB962C8B-B14F-4D97-AF65-F5344CB8AC3E}">
        <p14:creationId xmlns:p14="http://schemas.microsoft.com/office/powerpoint/2010/main" val="213938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273676-972A-4686-A11C-DA5730306475}"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136127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273676-972A-4686-A11C-DA5730306475}"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56649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273676-972A-4686-A11C-DA5730306475}"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351581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273676-972A-4686-A11C-DA5730306475}"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50589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273676-972A-4686-A11C-DA5730306475}"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3959673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273676-972A-4686-A11C-DA5730306475}"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363746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273676-972A-4686-A11C-DA5730306475}" type="datetimeFigureOut">
              <a:rPr lang="en-GB" smtClean="0"/>
              <a:t>24/02/2021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244266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273676-972A-4686-A11C-DA5730306475}" type="datetimeFigureOut">
              <a:rPr lang="en-GB" smtClean="0"/>
              <a:t>24/02/2021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205832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73676-972A-4686-A11C-DA5730306475}" type="datetimeFigureOut">
              <a:rPr lang="en-GB" smtClean="0"/>
              <a:t>24/02/2021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296133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273676-972A-4686-A11C-DA5730306475}"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3002316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273676-972A-4686-A11C-DA5730306475}"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776FB4-4783-4836-AD68-7056E01455BF}" type="slidenum">
              <a:rPr lang="en-GB" smtClean="0"/>
              <a:t>‹#›</a:t>
            </a:fld>
            <a:endParaRPr lang="en-GB"/>
          </a:p>
        </p:txBody>
      </p:sp>
    </p:spTree>
    <p:extLst>
      <p:ext uri="{BB962C8B-B14F-4D97-AF65-F5344CB8AC3E}">
        <p14:creationId xmlns:p14="http://schemas.microsoft.com/office/powerpoint/2010/main" val="390536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73676-972A-4686-A11C-DA5730306475}" type="datetimeFigureOut">
              <a:rPr lang="en-GB" smtClean="0"/>
              <a:t>24/02/2021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76FB4-4783-4836-AD68-7056E01455BF}" type="slidenum">
              <a:rPr lang="en-GB" smtClean="0"/>
              <a:t>‹#›</a:t>
            </a:fld>
            <a:endParaRPr lang="en-GB"/>
          </a:p>
        </p:txBody>
      </p:sp>
    </p:spTree>
    <p:extLst>
      <p:ext uri="{BB962C8B-B14F-4D97-AF65-F5344CB8AC3E}">
        <p14:creationId xmlns:p14="http://schemas.microsoft.com/office/powerpoint/2010/main" val="1284191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mailto:yk@stedmunds.org.uk"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mailto:slh@stedmunds.org.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4911" y="5616785"/>
            <a:ext cx="6899089" cy="983412"/>
          </a:xfrm>
        </p:spPr>
        <p:txBody>
          <a:bodyPr>
            <a:noAutofit/>
          </a:bodyPr>
          <a:lstStyle/>
          <a:p>
            <a:pPr algn="l"/>
            <a:r>
              <a:rPr lang="en-GB" sz="4000" dirty="0">
                <a:solidFill>
                  <a:srgbClr val="A80000"/>
                </a:solidFill>
                <a:latin typeface="Century Gothic" panose="020B0502020202020204" pitchFamily="34" charset="0"/>
              </a:rPr>
              <a:t>Junior School Deputy Head</a:t>
            </a:r>
            <a:r>
              <a:rPr lang="en-GB" sz="1100" dirty="0">
                <a:latin typeface="Century Gothic" panose="020B0502020202020204" pitchFamily="34" charset="0"/>
              </a:rPr>
              <a:t/>
            </a:r>
            <a:br>
              <a:rPr lang="en-GB" sz="1100" dirty="0">
                <a:latin typeface="Century Gothic" panose="020B0502020202020204" pitchFamily="34" charset="0"/>
              </a:rPr>
            </a:br>
            <a:r>
              <a:rPr lang="en-GB" sz="2400" dirty="0">
                <a:solidFill>
                  <a:schemeClr val="bg1">
                    <a:lumMod val="65000"/>
                  </a:schemeClr>
                </a:solidFill>
                <a:latin typeface="Century Gothic" panose="020B0502020202020204" pitchFamily="34" charset="0"/>
              </a:rPr>
              <a:t>From September 2021</a:t>
            </a:r>
            <a:endParaRPr lang="en-GB" sz="3200" dirty="0">
              <a:solidFill>
                <a:schemeClr val="bg1">
                  <a:lumMod val="65000"/>
                </a:schemeClr>
              </a:solidFill>
              <a:latin typeface="Century Gothic" panose="020B0502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5173980"/>
            <a:ext cx="2190750" cy="1684020"/>
          </a:xfrm>
          <a:prstGeom prst="rect">
            <a:avLst/>
          </a:prstGeom>
        </p:spPr>
      </p:pic>
      <p:cxnSp>
        <p:nvCxnSpPr>
          <p:cNvPr id="6" name="Straight Connector 5"/>
          <p:cNvCxnSpPr/>
          <p:nvPr/>
        </p:nvCxnSpPr>
        <p:spPr>
          <a:xfrm>
            <a:off x="2241102" y="5616785"/>
            <a:ext cx="0" cy="98341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pic>
        <p:nvPicPr>
          <p:cNvPr id="7" name="Picture 2" descr="https://www.stedmunds.org.uk/wp-content/uploads/2019/09/Junior-welcome-2048x1365.jpg"/>
          <p:cNvPicPr>
            <a:picLocks noChangeAspect="1" noChangeArrowheads="1"/>
          </p:cNvPicPr>
          <p:nvPr/>
        </p:nvPicPr>
        <p:blipFill rotWithShape="1">
          <a:blip r:embed="rId4">
            <a:extLst>
              <a:ext uri="{28A0092B-C50C-407E-A947-70E740481C1C}">
                <a14:useLocalDpi xmlns:a14="http://schemas.microsoft.com/office/drawing/2010/main" val="0"/>
              </a:ext>
            </a:extLst>
          </a:blip>
          <a:srcRect l="4592" t="24321" r="6260" b="485"/>
          <a:stretch/>
        </p:blipFill>
        <p:spPr bwMode="auto">
          <a:xfrm>
            <a:off x="-29028" y="3067"/>
            <a:ext cx="9173028" cy="515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00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8" y="10632"/>
            <a:ext cx="7880982" cy="616689"/>
          </a:xfrm>
        </p:spPr>
        <p:txBody>
          <a:bodyPr>
            <a:noAutofit/>
          </a:bodyPr>
          <a:lstStyle/>
          <a:p>
            <a:pPr algn="l">
              <a:spcAft>
                <a:spcPts val="0"/>
              </a:spcAft>
            </a:pPr>
            <a:r>
              <a:rPr lang="en-GB" sz="2000" dirty="0">
                <a:solidFill>
                  <a:srgbClr val="A80000"/>
                </a:solidFill>
                <a:latin typeface="Century Gothic" panose="020B0502020202020204" pitchFamily="34" charset="0"/>
              </a:rPr>
              <a:t>Conditions of service</a:t>
            </a: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31009" y="157166"/>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0" y="1011510"/>
            <a:ext cx="4572000" cy="5447645"/>
          </a:xfrm>
          <a:prstGeom prst="rect">
            <a:avLst/>
          </a:prstGeom>
        </p:spPr>
        <p:txBody>
          <a:bodyPr wrap="square">
            <a:spAutoFit/>
          </a:bodyPr>
          <a:lstStyle/>
          <a:p>
            <a:pPr marL="285750" indent="-285750" algn="just">
              <a:buFont typeface="Arial" panose="020B0604020202020204" pitchFamily="34" charset="0"/>
              <a:buChar char="•"/>
            </a:pPr>
            <a:r>
              <a:rPr lang="en-GB" sz="1200" dirty="0">
                <a:latin typeface="Century Gothic" panose="020B0502020202020204" pitchFamily="34" charset="0"/>
              </a:rPr>
              <a:t>Salary Scale: </a:t>
            </a:r>
            <a:r>
              <a:rPr lang="en-GB" sz="1200" dirty="0" smtClean="0">
                <a:latin typeface="Century Gothic" panose="020B0502020202020204" pitchFamily="34" charset="0"/>
              </a:rPr>
              <a:t>£47,509 - £52,473</a:t>
            </a:r>
            <a:endParaRPr lang="en-GB" sz="1200" dirty="0">
              <a:latin typeface="Century Gothic" panose="020B0502020202020204" pitchFamily="34" charset="0"/>
            </a:endParaRPr>
          </a:p>
          <a:p>
            <a:pPr marL="285750" indent="-285750" algn="just">
              <a:buFont typeface="Arial" panose="020B0604020202020204" pitchFamily="34" charset="0"/>
              <a:buChar char="•"/>
            </a:pPr>
            <a:r>
              <a:rPr lang="en-GB" sz="1200" dirty="0">
                <a:latin typeface="Century Gothic" panose="020B0502020202020204" pitchFamily="34" charset="0"/>
              </a:rPr>
              <a:t>The school is a member of the Teachers’ Pension Scheme and it is assumed that all teaching staff will continue as members of this pension scheme unless they inform the school otherwise. </a:t>
            </a:r>
          </a:p>
          <a:p>
            <a:pPr marL="285750" indent="-285750" algn="just">
              <a:buFont typeface="Arial" panose="020B0604020202020204" pitchFamily="34" charset="0"/>
              <a:buChar char="•"/>
            </a:pPr>
            <a:r>
              <a:rPr lang="en-GB" sz="1200" dirty="0">
                <a:latin typeface="Century Gothic" panose="020B0502020202020204" pitchFamily="34" charset="0"/>
              </a:rPr>
              <a:t>Fee remission is available for all staff according to discretion of the governors, subject to change/withdrawal. </a:t>
            </a:r>
          </a:p>
          <a:p>
            <a:pPr marL="285750" indent="-285750" algn="just">
              <a:buFont typeface="Arial" panose="020B0604020202020204" pitchFamily="34" charset="0"/>
              <a:buChar char="•"/>
            </a:pPr>
            <a:r>
              <a:rPr lang="en-GB" sz="1200" dirty="0">
                <a:latin typeface="Century Gothic" panose="020B0502020202020204" pitchFamily="34" charset="0"/>
              </a:rPr>
              <a:t>Lunch is offered free-of-charge for all staff whose working hours encompass the time of school lunch and who accept the necessary supervisory role of staff and pupils during this period.  </a:t>
            </a:r>
          </a:p>
          <a:p>
            <a:pPr marL="285750" indent="-285750" algn="just">
              <a:buFont typeface="Arial" panose="020B0604020202020204" pitchFamily="34" charset="0"/>
              <a:buChar char="•"/>
            </a:pPr>
            <a:r>
              <a:rPr lang="en-GB" sz="1200" dirty="0">
                <a:latin typeface="Century Gothic" panose="020B0502020202020204" pitchFamily="34" charset="0"/>
              </a:rPr>
              <a:t>All members of staff are expected to contribute to the wider life of the school community and fulfil the role of a form tutor. All full-time members of staff contribute to the games and/or activities programmes. All Junior School teaching staff contribute to the Junior Boarders’ Saturday morning programme and new members of staff are expected to complete one night’s boarding duty per week for one term in their first year of service. Members of the Junior School </a:t>
            </a:r>
            <a:r>
              <a:rPr lang="en-GB" sz="1200" dirty="0" smtClean="0">
                <a:latin typeface="Century Gothic" panose="020B0502020202020204" pitchFamily="34" charset="0"/>
              </a:rPr>
              <a:t>SLT </a:t>
            </a:r>
            <a:r>
              <a:rPr lang="en-GB" sz="1200" dirty="0">
                <a:latin typeface="Century Gothic" panose="020B0502020202020204" pitchFamily="34" charset="0"/>
              </a:rPr>
              <a:t>are also expected to contribute to the emergency cover rota for Junior Boarding. </a:t>
            </a:r>
          </a:p>
          <a:p>
            <a:pPr marL="285750" indent="-285750" algn="just">
              <a:buFont typeface="Arial" panose="020B0604020202020204" pitchFamily="34" charset="0"/>
              <a:buChar char="•"/>
            </a:pPr>
            <a:r>
              <a:rPr lang="en-GB" sz="1200" dirty="0" smtClean="0">
                <a:latin typeface="Century Gothic" panose="020B0502020202020204" pitchFamily="34" charset="0"/>
              </a:rPr>
              <a:t>St Edmund’s School Canterbury is committed to safeguarding and promoting the welfare of children, and applicants must be willing to undergo child protection screening appropriate to the post, including checks with past employers and the Disclosure and Barring Service (DBS).</a:t>
            </a:r>
          </a:p>
        </p:txBody>
      </p:sp>
      <p:pic>
        <p:nvPicPr>
          <p:cNvPr id="7" name="Picture 6"/>
          <p:cNvPicPr>
            <a:picLocks noChangeAspect="1"/>
          </p:cNvPicPr>
          <p:nvPr/>
        </p:nvPicPr>
        <p:blipFill rotWithShape="1">
          <a:blip r:embed="rId3"/>
          <a:srcRect l="26117" r="29449"/>
          <a:stretch/>
        </p:blipFill>
        <p:spPr>
          <a:xfrm>
            <a:off x="4572000" y="0"/>
            <a:ext cx="4572000" cy="6858000"/>
          </a:xfrm>
          <a:prstGeom prst="rect">
            <a:avLst/>
          </a:prstGeom>
        </p:spPr>
      </p:pic>
    </p:spTree>
    <p:extLst>
      <p:ext uri="{BB962C8B-B14F-4D97-AF65-F5344CB8AC3E}">
        <p14:creationId xmlns:p14="http://schemas.microsoft.com/office/powerpoint/2010/main" val="332645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8" y="10632"/>
            <a:ext cx="7880982" cy="616689"/>
          </a:xfrm>
        </p:spPr>
        <p:txBody>
          <a:bodyPr>
            <a:noAutofit/>
          </a:bodyPr>
          <a:lstStyle/>
          <a:p>
            <a:pPr algn="l">
              <a:spcAft>
                <a:spcPts val="0"/>
              </a:spcAft>
            </a:pPr>
            <a:r>
              <a:rPr lang="en-GB" sz="2000" dirty="0">
                <a:solidFill>
                  <a:srgbClr val="A80000"/>
                </a:solidFill>
                <a:latin typeface="Century Gothic" panose="020B0502020202020204" pitchFamily="34" charset="0"/>
              </a:rPr>
              <a:t>Assessment Process</a:t>
            </a: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31009" y="157166"/>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1931484113"/>
              </p:ext>
            </p:extLst>
          </p:nvPr>
        </p:nvGraphicFramePr>
        <p:xfrm>
          <a:off x="149398" y="3649028"/>
          <a:ext cx="8845203" cy="2468880"/>
        </p:xfrm>
        <a:graphic>
          <a:graphicData uri="http://schemas.openxmlformats.org/drawingml/2006/table">
            <a:tbl>
              <a:tblPr firstRow="1" bandRow="1">
                <a:tableStyleId>{5940675A-B579-460E-94D1-54222C63F5DA}</a:tableStyleId>
              </a:tblPr>
              <a:tblGrid>
                <a:gridCol w="1943562">
                  <a:extLst>
                    <a:ext uri="{9D8B030D-6E8A-4147-A177-3AD203B41FA5}">
                      <a16:colId xmlns:a16="http://schemas.microsoft.com/office/drawing/2014/main" val="3930056665"/>
                    </a:ext>
                  </a:extLst>
                </a:gridCol>
                <a:gridCol w="2225040">
                  <a:extLst>
                    <a:ext uri="{9D8B030D-6E8A-4147-A177-3AD203B41FA5}">
                      <a16:colId xmlns:a16="http://schemas.microsoft.com/office/drawing/2014/main" val="502642051"/>
                    </a:ext>
                  </a:extLst>
                </a:gridCol>
                <a:gridCol w="4676601">
                  <a:extLst>
                    <a:ext uri="{9D8B030D-6E8A-4147-A177-3AD203B41FA5}">
                      <a16:colId xmlns:a16="http://schemas.microsoft.com/office/drawing/2014/main" val="2771900133"/>
                    </a:ext>
                  </a:extLst>
                </a:gridCol>
              </a:tblGrid>
              <a:tr h="230849">
                <a:tc>
                  <a:txBody>
                    <a:bodyPr/>
                    <a:lstStyle/>
                    <a:p>
                      <a:endParaRPr lang="en-GB" sz="1200" b="1" dirty="0">
                        <a:solidFill>
                          <a:schemeClr val="bg1"/>
                        </a:solidFill>
                        <a:latin typeface="Century Gothic" panose="020B0502020202020204" pitchFamily="34" charset="0"/>
                      </a:endParaRPr>
                    </a:p>
                  </a:txBody>
                  <a:tcPr>
                    <a:solidFill>
                      <a:srgbClr val="C00000"/>
                    </a:solidFill>
                  </a:tcPr>
                </a:tc>
                <a:tc>
                  <a:txBody>
                    <a:bodyPr/>
                    <a:lstStyle/>
                    <a:p>
                      <a:pPr algn="ctr"/>
                      <a:r>
                        <a:rPr lang="en-GB" sz="1200" b="1" dirty="0">
                          <a:solidFill>
                            <a:schemeClr val="bg1"/>
                          </a:solidFill>
                          <a:latin typeface="Century Gothic" panose="020B0502020202020204" pitchFamily="34" charset="0"/>
                        </a:rPr>
                        <a:t>Date</a:t>
                      </a:r>
                    </a:p>
                  </a:txBody>
                  <a:tcPr>
                    <a:solidFill>
                      <a:srgbClr val="C00000"/>
                    </a:solidFill>
                  </a:tcPr>
                </a:tc>
                <a:tc>
                  <a:txBody>
                    <a:bodyPr/>
                    <a:lstStyle/>
                    <a:p>
                      <a:pPr algn="ctr"/>
                      <a:r>
                        <a:rPr lang="en-GB" sz="1200" b="1" dirty="0">
                          <a:solidFill>
                            <a:schemeClr val="bg1"/>
                          </a:solidFill>
                          <a:latin typeface="Century Gothic" panose="020B0502020202020204" pitchFamily="34" charset="0"/>
                        </a:rPr>
                        <a:t>Action</a:t>
                      </a:r>
                    </a:p>
                  </a:txBody>
                  <a:tcPr>
                    <a:solidFill>
                      <a:srgbClr val="C00000"/>
                    </a:solidFill>
                  </a:tcPr>
                </a:tc>
                <a:extLst>
                  <a:ext uri="{0D108BD9-81ED-4DB2-BD59-A6C34878D82A}">
                    <a16:rowId xmlns:a16="http://schemas.microsoft.com/office/drawing/2014/main" val="3868690578"/>
                  </a:ext>
                </a:extLst>
              </a:tr>
              <a:tr h="119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panose="020B0502020202020204" pitchFamily="34" charset="0"/>
                        </a:rPr>
                        <a:t>Junior School Tours</a:t>
                      </a:r>
                    </a:p>
                  </a:txBody>
                  <a:tcPr/>
                </a:tc>
                <a:tc>
                  <a:txBody>
                    <a:bodyPr/>
                    <a:lstStyle/>
                    <a:p>
                      <a:endParaRPr lang="en-GB" sz="1200" dirty="0">
                        <a:latin typeface="Century Gothic" panose="020B0502020202020204" pitchFamily="34" charset="0"/>
                      </a:endParaRPr>
                    </a:p>
                  </a:txBody>
                  <a:tcPr>
                    <a:solidFill>
                      <a:schemeClr val="bg1">
                        <a:lumMod val="50000"/>
                      </a:schemeClr>
                    </a:solidFill>
                  </a:tcPr>
                </a:tc>
                <a:tc>
                  <a:txBody>
                    <a:bodyPr/>
                    <a:lstStyle/>
                    <a:p>
                      <a:r>
                        <a:rPr lang="en-GB" sz="1200" dirty="0">
                          <a:latin typeface="Century Gothic" panose="020B0502020202020204" pitchFamily="34" charset="0"/>
                        </a:rPr>
                        <a:t>Email </a:t>
                      </a:r>
                      <a:r>
                        <a:rPr lang="en-GB" sz="1200" dirty="0">
                          <a:latin typeface="Century Gothic" panose="020B0502020202020204" pitchFamily="34" charset="0"/>
                          <a:hlinkClick r:id="rId3"/>
                        </a:rPr>
                        <a:t>yk@stedmunds.org.uk</a:t>
                      </a:r>
                      <a:r>
                        <a:rPr lang="en-GB" sz="1200" dirty="0">
                          <a:latin typeface="Century Gothic" panose="020B0502020202020204" pitchFamily="34" charset="0"/>
                        </a:rPr>
                        <a:t> to </a:t>
                      </a:r>
                      <a:r>
                        <a:rPr lang="en-GB" sz="1200" dirty="0" smtClean="0">
                          <a:latin typeface="Century Gothic" panose="020B0502020202020204" pitchFamily="34" charset="0"/>
                        </a:rPr>
                        <a:t>request a TEAMs</a:t>
                      </a:r>
                      <a:r>
                        <a:rPr lang="en-GB" sz="1200" baseline="0" dirty="0" smtClean="0">
                          <a:latin typeface="Century Gothic" panose="020B0502020202020204" pitchFamily="34" charset="0"/>
                        </a:rPr>
                        <a:t> meeting/tour</a:t>
                      </a:r>
                      <a:endParaRPr lang="en-GB" sz="1200" dirty="0">
                        <a:latin typeface="Century Gothic" panose="020B0502020202020204" pitchFamily="34" charset="0"/>
                      </a:endParaRPr>
                    </a:p>
                  </a:txBody>
                  <a:tcPr/>
                </a:tc>
                <a:extLst>
                  <a:ext uri="{0D108BD9-81ED-4DB2-BD59-A6C34878D82A}">
                    <a16:rowId xmlns:a16="http://schemas.microsoft.com/office/drawing/2014/main" val="152037048"/>
                  </a:ext>
                </a:extLst>
              </a:tr>
              <a:tr h="520409">
                <a:tc>
                  <a:txBody>
                    <a:bodyPr/>
                    <a:lstStyle/>
                    <a:p>
                      <a:r>
                        <a:rPr lang="en-GB" sz="1200" b="1" dirty="0">
                          <a:latin typeface="Century Gothic" panose="020B0502020202020204" pitchFamily="34" charset="0"/>
                        </a:rPr>
                        <a:t>Closing Date for applications</a:t>
                      </a:r>
                    </a:p>
                  </a:txBody>
                  <a:tcPr/>
                </a:tc>
                <a:tc>
                  <a:txBody>
                    <a:bodyPr/>
                    <a:lstStyle/>
                    <a:p>
                      <a:r>
                        <a:rPr lang="en-GB" sz="1200" b="0" dirty="0" smtClean="0">
                          <a:latin typeface="Century Gothic" panose="020B0502020202020204" pitchFamily="34" charset="0"/>
                        </a:rPr>
                        <a:t>5th</a:t>
                      </a:r>
                      <a:r>
                        <a:rPr lang="en-GB" sz="1200" b="0" baseline="0" dirty="0" smtClean="0">
                          <a:latin typeface="Century Gothic" panose="020B0502020202020204" pitchFamily="34" charset="0"/>
                        </a:rPr>
                        <a:t> March 2021 - </a:t>
                      </a:r>
                      <a:r>
                        <a:rPr lang="en-GB" sz="1200" b="1" baseline="0" dirty="0" smtClean="0">
                          <a:latin typeface="Century Gothic" panose="020B0502020202020204" pitchFamily="34" charset="0"/>
                        </a:rPr>
                        <a:t>Midday</a:t>
                      </a:r>
                      <a:endParaRPr lang="en-GB" sz="1200" b="1" dirty="0">
                        <a:latin typeface="Century Gothic" panose="020B0502020202020204" pitchFamily="34" charset="0"/>
                      </a:endParaRPr>
                    </a:p>
                  </a:txBody>
                  <a:tcPr/>
                </a:tc>
                <a:tc>
                  <a:txBody>
                    <a:bodyPr/>
                    <a:lstStyle/>
                    <a:p>
                      <a:r>
                        <a:rPr lang="en-GB" sz="1200" dirty="0">
                          <a:latin typeface="Century Gothic" panose="020B0502020202020204" pitchFamily="34" charset="0"/>
                        </a:rPr>
                        <a:t>Email </a:t>
                      </a:r>
                      <a:r>
                        <a:rPr lang="en-GB" sz="1200" dirty="0" smtClean="0">
                          <a:latin typeface="Century Gothic" panose="020B0502020202020204" pitchFamily="34" charset="0"/>
                        </a:rPr>
                        <a:t>Covering </a:t>
                      </a:r>
                      <a:r>
                        <a:rPr lang="en-GB" sz="1200" dirty="0">
                          <a:latin typeface="Century Gothic" panose="020B0502020202020204" pitchFamily="34" charset="0"/>
                        </a:rPr>
                        <a:t>L</a:t>
                      </a:r>
                      <a:r>
                        <a:rPr lang="en-GB" sz="1200" dirty="0" smtClean="0">
                          <a:latin typeface="Century Gothic" panose="020B0502020202020204" pitchFamily="34" charset="0"/>
                        </a:rPr>
                        <a:t>etter</a:t>
                      </a:r>
                      <a:r>
                        <a:rPr lang="en-GB" sz="1200" dirty="0">
                          <a:latin typeface="Century Gothic" panose="020B0502020202020204" pitchFamily="34" charset="0"/>
                        </a:rPr>
                        <a:t>, A</a:t>
                      </a:r>
                      <a:r>
                        <a:rPr lang="en-GB" sz="1200" baseline="0" dirty="0">
                          <a:latin typeface="Century Gothic" panose="020B0502020202020204" pitchFamily="34" charset="0"/>
                        </a:rPr>
                        <a:t>pplication </a:t>
                      </a:r>
                      <a:r>
                        <a:rPr lang="en-GB" sz="1200" baseline="0" dirty="0" smtClean="0">
                          <a:latin typeface="Century Gothic" panose="020B0502020202020204" pitchFamily="34" charset="0"/>
                        </a:rPr>
                        <a:t>Form (including Statement in Support of Application) and </a:t>
                      </a:r>
                      <a:r>
                        <a:rPr lang="en-GB" sz="1200" baseline="0" dirty="0">
                          <a:latin typeface="Century Gothic" panose="020B0502020202020204" pitchFamily="34" charset="0"/>
                        </a:rPr>
                        <a:t>School Visit Form to Sarah Hudson (Head of HR): </a:t>
                      </a:r>
                      <a:r>
                        <a:rPr lang="en-GB" sz="1200" dirty="0">
                          <a:latin typeface="Century Gothic" panose="020B0502020202020204" pitchFamily="34" charset="0"/>
                          <a:hlinkClick r:id="rId4"/>
                        </a:rPr>
                        <a:t>slh@stedmunds.org.uk</a:t>
                      </a:r>
                      <a:r>
                        <a:rPr lang="en-GB" sz="1200" baseline="0" dirty="0">
                          <a:latin typeface="Century Gothic" panose="020B0502020202020204" pitchFamily="34" charset="0"/>
                        </a:rPr>
                        <a:t> </a:t>
                      </a:r>
                      <a:endParaRPr lang="en-GB" sz="1200" dirty="0">
                        <a:latin typeface="Century Gothic" panose="020B0502020202020204" pitchFamily="34" charset="0"/>
                      </a:endParaRPr>
                    </a:p>
                  </a:txBody>
                  <a:tcPr/>
                </a:tc>
                <a:extLst>
                  <a:ext uri="{0D108BD9-81ED-4DB2-BD59-A6C34878D82A}">
                    <a16:rowId xmlns:a16="http://schemas.microsoft.com/office/drawing/2014/main" val="813094812"/>
                  </a:ext>
                </a:extLst>
              </a:tr>
              <a:tr h="0">
                <a:tc>
                  <a:txBody>
                    <a:bodyPr/>
                    <a:lstStyle/>
                    <a:p>
                      <a:r>
                        <a:rPr lang="en-GB" sz="1200" b="1" dirty="0">
                          <a:latin typeface="Century Gothic" panose="020B0502020202020204" pitchFamily="34" charset="0"/>
                        </a:rPr>
                        <a:t>Long Listing</a:t>
                      </a:r>
                      <a:r>
                        <a:rPr lang="en-GB" sz="1200" b="1" baseline="0" dirty="0">
                          <a:latin typeface="Century Gothic" panose="020B0502020202020204" pitchFamily="34" charset="0"/>
                        </a:rPr>
                        <a:t> </a:t>
                      </a:r>
                      <a:endParaRPr lang="en-GB" sz="1200" b="1" dirty="0">
                        <a:latin typeface="Century Gothic" panose="020B0502020202020204" pitchFamily="34" charset="0"/>
                      </a:endParaRPr>
                    </a:p>
                  </a:txBody>
                  <a:tcPr/>
                </a:tc>
                <a:tc>
                  <a:txBody>
                    <a:bodyPr/>
                    <a:lstStyle/>
                    <a:p>
                      <a:r>
                        <a:rPr lang="en-GB" sz="1200" baseline="0" dirty="0" smtClean="0">
                          <a:latin typeface="Century Gothic" panose="020B0502020202020204" pitchFamily="34" charset="0"/>
                        </a:rPr>
                        <a:t>5</a:t>
                      </a:r>
                      <a:r>
                        <a:rPr lang="en-GB" sz="1200" baseline="30000" dirty="0" smtClean="0">
                          <a:latin typeface="Century Gothic" panose="020B0502020202020204" pitchFamily="34" charset="0"/>
                        </a:rPr>
                        <a:t>th</a:t>
                      </a:r>
                      <a:r>
                        <a:rPr lang="en-GB" sz="1200" dirty="0" smtClean="0">
                          <a:latin typeface="Century Gothic" panose="020B0502020202020204" pitchFamily="34" charset="0"/>
                        </a:rPr>
                        <a:t> March 2021</a:t>
                      </a:r>
                      <a:endParaRPr lang="en-GB" sz="1200" dirty="0">
                        <a:latin typeface="Century Gothic" panose="020B0502020202020204" pitchFamily="34" charset="0"/>
                      </a:endParaRPr>
                    </a:p>
                  </a:txBody>
                  <a:tcPr/>
                </a:tc>
                <a:tc>
                  <a:txBody>
                    <a:bodyPr/>
                    <a:lstStyle/>
                    <a:p>
                      <a:r>
                        <a:rPr lang="en-GB" sz="1200" dirty="0" smtClean="0">
                          <a:latin typeface="Century Gothic" panose="020B0502020202020204" pitchFamily="34" charset="0"/>
                        </a:rPr>
                        <a:t>Panel only</a:t>
                      </a:r>
                      <a:endParaRPr lang="en-GB" sz="1200" dirty="0">
                        <a:latin typeface="Century Gothic" panose="020B0502020202020204" pitchFamily="34" charset="0"/>
                      </a:endParaRPr>
                    </a:p>
                  </a:txBody>
                  <a:tcPr/>
                </a:tc>
                <a:extLst>
                  <a:ext uri="{0D108BD9-81ED-4DB2-BD59-A6C34878D82A}">
                    <a16:rowId xmlns:a16="http://schemas.microsoft.com/office/drawing/2014/main" val="2541185522"/>
                  </a:ext>
                </a:extLst>
              </a:tr>
              <a:tr h="137160">
                <a:tc>
                  <a:txBody>
                    <a:bodyPr/>
                    <a:lstStyle/>
                    <a:p>
                      <a:r>
                        <a:rPr lang="en-GB" sz="1200" b="1" dirty="0">
                          <a:latin typeface="Century Gothic" panose="020B0502020202020204" pitchFamily="34" charset="0"/>
                        </a:rPr>
                        <a:t>Mr De Silva visiting schools</a:t>
                      </a:r>
                    </a:p>
                  </a:txBody>
                  <a:tcPr/>
                </a:tc>
                <a:tc>
                  <a:txBody>
                    <a:bodyPr/>
                    <a:lstStyle/>
                    <a:p>
                      <a:r>
                        <a:rPr lang="en-GB" sz="1200" dirty="0" smtClean="0">
                          <a:latin typeface="Century Gothic" panose="020B0502020202020204" pitchFamily="34" charset="0"/>
                        </a:rPr>
                        <a:t>9-12</a:t>
                      </a:r>
                      <a:r>
                        <a:rPr lang="en-GB" sz="1200" baseline="30000" dirty="0" smtClean="0">
                          <a:latin typeface="Century Gothic" panose="020B0502020202020204" pitchFamily="34" charset="0"/>
                        </a:rPr>
                        <a:t>th</a:t>
                      </a:r>
                      <a:r>
                        <a:rPr lang="en-GB" sz="1200" dirty="0" smtClean="0">
                          <a:latin typeface="Century Gothic" panose="020B0502020202020204" pitchFamily="34" charset="0"/>
                        </a:rPr>
                        <a:t> and 15</a:t>
                      </a:r>
                      <a:r>
                        <a:rPr lang="en-GB" sz="1200" baseline="30000" dirty="0" smtClean="0">
                          <a:latin typeface="Century Gothic" panose="020B0502020202020204" pitchFamily="34" charset="0"/>
                        </a:rPr>
                        <a:t>th</a:t>
                      </a:r>
                      <a:r>
                        <a:rPr lang="en-GB" sz="1200" dirty="0" smtClean="0">
                          <a:latin typeface="Century Gothic" panose="020B0502020202020204" pitchFamily="34" charset="0"/>
                        </a:rPr>
                        <a:t> March 2021</a:t>
                      </a:r>
                      <a:endParaRPr lang="en-GB" sz="1200" dirty="0">
                        <a:latin typeface="Century Gothic" panose="020B0502020202020204" pitchFamily="34" charset="0"/>
                      </a:endParaRPr>
                    </a:p>
                  </a:txBody>
                  <a:tcPr/>
                </a:tc>
                <a:tc>
                  <a:txBody>
                    <a:bodyPr/>
                    <a:lstStyle/>
                    <a:p>
                      <a:endParaRPr lang="en-GB" sz="1200" dirty="0">
                        <a:latin typeface="Century Gothic" panose="020B0502020202020204" pitchFamily="34" charset="0"/>
                      </a:endParaRPr>
                    </a:p>
                  </a:txBody>
                  <a:tcPr>
                    <a:solidFill>
                      <a:schemeClr val="bg1">
                        <a:lumMod val="50000"/>
                      </a:schemeClr>
                    </a:solidFill>
                  </a:tcPr>
                </a:tc>
                <a:extLst>
                  <a:ext uri="{0D108BD9-81ED-4DB2-BD59-A6C34878D82A}">
                    <a16:rowId xmlns:a16="http://schemas.microsoft.com/office/drawing/2014/main" val="1507380631"/>
                  </a:ext>
                </a:extLst>
              </a:tr>
              <a:tr h="137160">
                <a:tc>
                  <a:txBody>
                    <a:bodyPr/>
                    <a:lstStyle/>
                    <a:p>
                      <a:r>
                        <a:rPr lang="en-GB" sz="1200" b="1" dirty="0">
                          <a:latin typeface="Century Gothic" panose="020B0502020202020204" pitchFamily="34" charset="0"/>
                        </a:rPr>
                        <a:t>Short Listing</a:t>
                      </a:r>
                    </a:p>
                  </a:txBody>
                  <a:tcPr/>
                </a:tc>
                <a:tc>
                  <a:txBody>
                    <a:bodyPr/>
                    <a:lstStyle/>
                    <a:p>
                      <a:r>
                        <a:rPr lang="en-GB" sz="1200" dirty="0" smtClean="0">
                          <a:latin typeface="Century Gothic" panose="020B0502020202020204" pitchFamily="34" charset="0"/>
                        </a:rPr>
                        <a:t>16</a:t>
                      </a:r>
                      <a:r>
                        <a:rPr lang="en-GB" sz="1200" baseline="30000" dirty="0" smtClean="0">
                          <a:latin typeface="Century Gothic" panose="020B0502020202020204" pitchFamily="34" charset="0"/>
                        </a:rPr>
                        <a:t>th</a:t>
                      </a:r>
                      <a:r>
                        <a:rPr lang="en-GB" sz="1200" dirty="0" smtClean="0">
                          <a:latin typeface="Century Gothic" panose="020B0502020202020204" pitchFamily="34" charset="0"/>
                        </a:rPr>
                        <a:t> March 2021</a:t>
                      </a:r>
                      <a:endParaRPr lang="en-GB" sz="1200" dirty="0">
                        <a:latin typeface="Century Gothic" panose="020B0502020202020204" pitchFamily="34" charset="0"/>
                      </a:endParaRPr>
                    </a:p>
                  </a:txBody>
                  <a:tcPr/>
                </a:tc>
                <a:tc>
                  <a:txBody>
                    <a:bodyPr/>
                    <a:lstStyle/>
                    <a:p>
                      <a:r>
                        <a:rPr lang="en-GB" sz="1200" dirty="0" smtClean="0">
                          <a:latin typeface="Century Gothic" panose="020B0502020202020204" pitchFamily="34" charset="0"/>
                        </a:rPr>
                        <a:t>Panel only</a:t>
                      </a:r>
                      <a:endParaRPr lang="en-GB" sz="1200" dirty="0">
                        <a:latin typeface="Century Gothic" panose="020B0502020202020204" pitchFamily="34" charset="0"/>
                      </a:endParaRPr>
                    </a:p>
                  </a:txBody>
                  <a:tcPr/>
                </a:tc>
                <a:extLst>
                  <a:ext uri="{0D108BD9-81ED-4DB2-BD59-A6C34878D82A}">
                    <a16:rowId xmlns:a16="http://schemas.microsoft.com/office/drawing/2014/main" val="2373245902"/>
                  </a:ext>
                </a:extLst>
              </a:tr>
              <a:tr h="0">
                <a:tc>
                  <a:txBody>
                    <a:bodyPr/>
                    <a:lstStyle/>
                    <a:p>
                      <a:r>
                        <a:rPr lang="en-GB" sz="1200" b="1" dirty="0">
                          <a:latin typeface="Century Gothic" panose="020B0502020202020204" pitchFamily="34" charset="0"/>
                        </a:rPr>
                        <a:t>Interview</a:t>
                      </a:r>
                      <a:r>
                        <a:rPr lang="en-GB" sz="1200" b="1" baseline="0" dirty="0">
                          <a:latin typeface="Century Gothic" panose="020B0502020202020204" pitchFamily="34" charset="0"/>
                        </a:rPr>
                        <a:t> days</a:t>
                      </a:r>
                      <a:endParaRPr lang="en-GB" sz="1200" b="1" dirty="0">
                        <a:latin typeface="Century Gothic" panose="020B0502020202020204" pitchFamily="34" charset="0"/>
                      </a:endParaRPr>
                    </a:p>
                  </a:txBody>
                  <a:tcPr/>
                </a:tc>
                <a:tc>
                  <a:txBody>
                    <a:bodyPr/>
                    <a:lstStyle/>
                    <a:p>
                      <a:r>
                        <a:rPr lang="en-GB" sz="1200" dirty="0" smtClean="0">
                          <a:latin typeface="Century Gothic" panose="020B0502020202020204" pitchFamily="34" charset="0"/>
                        </a:rPr>
                        <a:t>24</a:t>
                      </a:r>
                      <a:r>
                        <a:rPr lang="en-GB" sz="1200" baseline="30000" dirty="0" smtClean="0">
                          <a:latin typeface="Century Gothic" panose="020B0502020202020204" pitchFamily="34" charset="0"/>
                        </a:rPr>
                        <a:t>th</a:t>
                      </a:r>
                      <a:r>
                        <a:rPr lang="en-GB" sz="1200" baseline="0" dirty="0" smtClean="0">
                          <a:latin typeface="Century Gothic" panose="020B0502020202020204" pitchFamily="34" charset="0"/>
                        </a:rPr>
                        <a:t> &amp; 25</a:t>
                      </a:r>
                      <a:r>
                        <a:rPr lang="en-GB" sz="1200" baseline="30000" dirty="0" smtClean="0">
                          <a:latin typeface="Century Gothic" panose="020B0502020202020204" pitchFamily="34" charset="0"/>
                        </a:rPr>
                        <a:t>th</a:t>
                      </a:r>
                      <a:r>
                        <a:rPr lang="en-GB" sz="1200" baseline="0" dirty="0" smtClean="0">
                          <a:latin typeface="Century Gothic" panose="020B0502020202020204" pitchFamily="34" charset="0"/>
                        </a:rPr>
                        <a:t> March 2021</a:t>
                      </a:r>
                      <a:endParaRPr lang="en-GB" sz="1200" dirty="0">
                        <a:latin typeface="Century Gothic" panose="020B0502020202020204" pitchFamily="34" charset="0"/>
                      </a:endParaRPr>
                    </a:p>
                  </a:txBody>
                  <a:tcPr/>
                </a:tc>
                <a:tc>
                  <a:txBody>
                    <a:bodyPr/>
                    <a:lstStyle/>
                    <a:p>
                      <a:r>
                        <a:rPr lang="en-GB" sz="1200" dirty="0" smtClean="0">
                          <a:latin typeface="Century Gothic" panose="020B0502020202020204" pitchFamily="34" charset="0"/>
                        </a:rPr>
                        <a:t>Candidates will be required for both days</a:t>
                      </a:r>
                      <a:endParaRPr lang="en-GB" sz="1200" dirty="0">
                        <a:latin typeface="Century Gothic" panose="020B0502020202020204" pitchFamily="34" charset="0"/>
                      </a:endParaRPr>
                    </a:p>
                  </a:txBody>
                  <a:tcPr/>
                </a:tc>
                <a:extLst>
                  <a:ext uri="{0D108BD9-81ED-4DB2-BD59-A6C34878D82A}">
                    <a16:rowId xmlns:a16="http://schemas.microsoft.com/office/drawing/2014/main" val="1725335386"/>
                  </a:ext>
                </a:extLst>
              </a:tr>
            </a:tbl>
          </a:graphicData>
        </a:graphic>
      </p:graphicFrame>
      <p:sp>
        <p:nvSpPr>
          <p:cNvPr id="3" name="Rectangle 2"/>
          <p:cNvSpPr/>
          <p:nvPr/>
        </p:nvSpPr>
        <p:spPr>
          <a:xfrm>
            <a:off x="0" y="938198"/>
            <a:ext cx="9144000" cy="2677656"/>
          </a:xfrm>
          <a:prstGeom prst="rect">
            <a:avLst/>
          </a:prstGeom>
        </p:spPr>
        <p:txBody>
          <a:bodyPr wrap="square">
            <a:spAutoFit/>
          </a:bodyPr>
          <a:lstStyle/>
          <a:p>
            <a:pPr algn="just"/>
            <a:r>
              <a:rPr lang="en-GB" sz="1200" dirty="0">
                <a:latin typeface="Century Gothic" panose="020B0502020202020204" pitchFamily="34" charset="0"/>
              </a:rPr>
              <a:t>The role of Deputy Head at the Junior School is incredibly important to our community. As such, it is vital that we get the right candidate, so I urge all applicants to look carefully through the job description and the person specification. In order to ensure that the best candidate is appointed, the assessment process is rightly robust. Once applications have been received, longlisting will take place. I will then visit schools to observe the following (please seek out permission from your current Head):</a:t>
            </a:r>
          </a:p>
          <a:p>
            <a:pPr marL="171450" indent="-171450" algn="just">
              <a:buFont typeface="Arial" panose="020B0604020202020204" pitchFamily="34" charset="0"/>
              <a:buChar char="•"/>
            </a:pPr>
            <a:r>
              <a:rPr lang="en-GB" sz="1200" dirty="0">
                <a:latin typeface="Century Gothic" panose="020B0502020202020204" pitchFamily="34" charset="0"/>
                <a:ea typeface="Calibri" panose="020F0502020204030204" pitchFamily="34" charset="0"/>
                <a:cs typeface="Times New Roman" panose="02020603050405020304" pitchFamily="18" charset="0"/>
              </a:rPr>
              <a:t>Teaching and Learning observation for 30 minutes in English or Maths. </a:t>
            </a:r>
            <a:r>
              <a:rPr lang="en-GB" sz="1200" dirty="0" smtClean="0">
                <a:latin typeface="Century Gothic" panose="020B0502020202020204" pitchFamily="34" charset="0"/>
                <a:ea typeface="Calibri" panose="020F0502020204030204" pitchFamily="34" charset="0"/>
                <a:cs typeface="Times New Roman" panose="02020603050405020304" pitchFamily="18" charset="0"/>
              </a:rPr>
              <a:t> Please have a selection of books available for me to look through, so that I can see the level of feedback over time.</a:t>
            </a: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en-GB" sz="1200" dirty="0">
                <a:latin typeface="Century Gothic" panose="020B0502020202020204" pitchFamily="34" charset="0"/>
                <a:ea typeface="Calibri" panose="020F0502020204030204" pitchFamily="34" charset="0"/>
                <a:cs typeface="Times New Roman" panose="02020603050405020304" pitchFamily="18" charset="0"/>
              </a:rPr>
              <a:t>10 minute conversation with a colleague the applicant has mentored/coached.</a:t>
            </a:r>
          </a:p>
          <a:p>
            <a:pPr marL="171450" indent="-171450" algn="just">
              <a:buFont typeface="Arial" panose="020B0604020202020204" pitchFamily="34" charset="0"/>
              <a:buChar char="•"/>
            </a:pPr>
            <a:r>
              <a:rPr lang="en-GB" sz="1200" dirty="0">
                <a:latin typeface="Century Gothic" panose="020B0502020202020204" pitchFamily="34" charset="0"/>
                <a:ea typeface="Calibri" panose="020F0502020204030204" pitchFamily="34" charset="0"/>
                <a:cs typeface="Times New Roman" panose="02020603050405020304" pitchFamily="18" charset="0"/>
              </a:rPr>
              <a:t>Tour of </a:t>
            </a:r>
            <a:r>
              <a:rPr lang="en-GB" sz="1200" dirty="0" smtClean="0">
                <a:latin typeface="Century Gothic" panose="020B0502020202020204" pitchFamily="34" charset="0"/>
                <a:ea typeface="Calibri" panose="020F0502020204030204" pitchFamily="34" charset="0"/>
                <a:cs typeface="Times New Roman" panose="02020603050405020304" pitchFamily="18" charset="0"/>
              </a:rPr>
              <a:t>the school</a:t>
            </a:r>
            <a:r>
              <a:rPr lang="en-GB" sz="1200" dirty="0">
                <a:latin typeface="Century Gothic" panose="020B0502020202020204" pitchFamily="34" charset="0"/>
                <a:ea typeface="Calibri" panose="020F0502020204030204" pitchFamily="34" charset="0"/>
                <a:cs typeface="Times New Roman" panose="02020603050405020304" pitchFamily="18" charset="0"/>
              </a:rPr>
              <a:t>, focusing on the applicant’s impact on teaching and learning.</a:t>
            </a:r>
          </a:p>
          <a:p>
            <a:pPr algn="just"/>
            <a:r>
              <a:rPr lang="en-GB" sz="1200" dirty="0">
                <a:latin typeface="Century Gothic" panose="020B0502020202020204" pitchFamily="34" charset="0"/>
                <a:ea typeface="Calibri" panose="020F0502020204030204" pitchFamily="34" charset="0"/>
                <a:cs typeface="Times New Roman" panose="02020603050405020304" pitchFamily="18" charset="0"/>
              </a:rPr>
              <a:t>After my visits, I will then shortlist with the panel for a 2 day interview </a:t>
            </a:r>
            <a:r>
              <a:rPr lang="en-GB" sz="1200" dirty="0" smtClean="0">
                <a:latin typeface="Century Gothic" panose="020B0502020202020204" pitchFamily="34" charset="0"/>
                <a:ea typeface="Calibri" panose="020F0502020204030204" pitchFamily="34" charset="0"/>
                <a:cs typeface="Times New Roman" panose="02020603050405020304" pitchFamily="18" charset="0"/>
              </a:rPr>
              <a:t>process to be held at St Edmund’s School. </a:t>
            </a: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gn="just"/>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gn="just"/>
            <a:r>
              <a:rPr lang="en-GB" sz="1200" dirty="0">
                <a:latin typeface="Century Gothic" panose="020B0502020202020204" pitchFamily="34" charset="0"/>
                <a:ea typeface="Calibri" panose="020F0502020204030204" pitchFamily="34" charset="0"/>
                <a:cs typeface="Times New Roman" panose="02020603050405020304" pitchFamily="18" charset="0"/>
              </a:rPr>
              <a:t>All potential candidates are welcome to </a:t>
            </a:r>
            <a:r>
              <a:rPr lang="en-GB" sz="1200" dirty="0" smtClean="0">
                <a:latin typeface="Century Gothic" panose="020B0502020202020204" pitchFamily="34" charset="0"/>
                <a:ea typeface="Calibri" panose="020F0502020204030204" pitchFamily="34" charset="0"/>
                <a:cs typeface="Times New Roman" panose="02020603050405020304" pitchFamily="18" charset="0"/>
              </a:rPr>
              <a:t>speak to Mr De Silva over TEAMS. If you are touring, </a:t>
            </a:r>
            <a:r>
              <a:rPr lang="en-GB" sz="1200" dirty="0">
                <a:latin typeface="Century Gothic" panose="020B0502020202020204" pitchFamily="34" charset="0"/>
                <a:ea typeface="Calibri" panose="020F0502020204030204" pitchFamily="34" charset="0"/>
                <a:cs typeface="Times New Roman" panose="02020603050405020304" pitchFamily="18" charset="0"/>
              </a:rPr>
              <a:t>y</a:t>
            </a:r>
            <a:r>
              <a:rPr lang="en-GB" sz="1200" dirty="0" smtClean="0">
                <a:latin typeface="Century Gothic" panose="020B0502020202020204" pitchFamily="34" charset="0"/>
                <a:ea typeface="Calibri" panose="020F0502020204030204" pitchFamily="34" charset="0"/>
                <a:cs typeface="Times New Roman" panose="02020603050405020304" pitchFamily="18" charset="0"/>
              </a:rPr>
              <a:t>ou </a:t>
            </a:r>
            <a:r>
              <a:rPr lang="en-GB" sz="1200" dirty="0">
                <a:latin typeface="Century Gothic" panose="020B0502020202020204" pitchFamily="34" charset="0"/>
                <a:ea typeface="Calibri" panose="020F0502020204030204" pitchFamily="34" charset="0"/>
                <a:cs typeface="Times New Roman" panose="02020603050405020304" pitchFamily="18" charset="0"/>
              </a:rPr>
              <a:t>will need to adhere to our COVID protocols. To arrange a </a:t>
            </a:r>
            <a:r>
              <a:rPr lang="en-GB" sz="1200" dirty="0" smtClean="0">
                <a:latin typeface="Century Gothic" panose="020B0502020202020204" pitchFamily="34" charset="0"/>
                <a:ea typeface="Calibri" panose="020F0502020204030204" pitchFamily="34" charset="0"/>
                <a:cs typeface="Times New Roman" panose="02020603050405020304" pitchFamily="18" charset="0"/>
              </a:rPr>
              <a:t>TEAMS meeting/tour</a:t>
            </a:r>
            <a:r>
              <a:rPr lang="en-GB" sz="1200" dirty="0">
                <a:latin typeface="Century Gothic" panose="020B0502020202020204" pitchFamily="34" charset="0"/>
                <a:ea typeface="Calibri" panose="020F0502020204030204" pitchFamily="34" charset="0"/>
                <a:cs typeface="Times New Roman" panose="02020603050405020304" pitchFamily="18" charset="0"/>
              </a:rPr>
              <a:t>, please liaise with The Junior School Secretary, Mrs King by phoning 01227 475606 or by emailing </a:t>
            </a:r>
            <a:r>
              <a:rPr lang="en-GB" sz="1200" dirty="0">
                <a:latin typeface="Century Gothic" panose="020B0502020202020204" pitchFamily="34" charset="0"/>
                <a:ea typeface="Calibri" panose="020F0502020204030204" pitchFamily="34" charset="0"/>
                <a:cs typeface="Times New Roman" panose="02020603050405020304" pitchFamily="18" charset="0"/>
                <a:hlinkClick r:id="rId3"/>
              </a:rPr>
              <a:t>yk@stedmunds.org.uk</a:t>
            </a:r>
            <a:r>
              <a:rPr lang="en-GB" sz="1200" dirty="0">
                <a:latin typeface="Century Gothic" panose="020B0502020202020204" pitchFamily="34" charset="0"/>
                <a:ea typeface="Calibri" panose="020F0502020204030204" pitchFamily="34" charset="0"/>
                <a:cs typeface="Times New Roman" panose="02020603050405020304" pitchFamily="18" charset="0"/>
              </a:rPr>
              <a:t>. </a:t>
            </a:r>
          </a:p>
        </p:txBody>
      </p:sp>
      <p:sp>
        <p:nvSpPr>
          <p:cNvPr id="7" name="Rectangle 6"/>
          <p:cNvSpPr/>
          <p:nvPr/>
        </p:nvSpPr>
        <p:spPr>
          <a:xfrm>
            <a:off x="149397" y="6278880"/>
            <a:ext cx="8845203" cy="400110"/>
          </a:xfrm>
          <a:prstGeom prst="rect">
            <a:avLst/>
          </a:prstGeom>
        </p:spPr>
        <p:txBody>
          <a:bodyPr wrap="square">
            <a:spAutoFit/>
          </a:bodyPr>
          <a:lstStyle/>
          <a:p>
            <a:pPr algn="ctr"/>
            <a:r>
              <a:rPr lang="en-GB" sz="1000" dirty="0">
                <a:latin typeface="Century Gothic" panose="020B0502020202020204" pitchFamily="34" charset="0"/>
              </a:rPr>
              <a:t>Personal information provided by candidates will be kept on a secure file in the school and will not be released to third parties outside the school without the permission of the person concerned, except where there is a legal requirement so to do.</a:t>
            </a:r>
          </a:p>
        </p:txBody>
      </p:sp>
    </p:spTree>
    <p:extLst>
      <p:ext uri="{BB962C8B-B14F-4D97-AF65-F5344CB8AC3E}">
        <p14:creationId xmlns:p14="http://schemas.microsoft.com/office/powerpoint/2010/main" val="243272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smapse.com/storage/2016/03/building-st-edmund-s-school-canterbury-18.png"/>
          <p:cNvPicPr>
            <a:picLocks noChangeAspect="1" noChangeArrowheads="1"/>
          </p:cNvPicPr>
          <p:nvPr/>
        </p:nvPicPr>
        <p:blipFill rotWithShape="1">
          <a:blip r:embed="rId3">
            <a:extLst>
              <a:ext uri="{28A0092B-C50C-407E-A947-70E740481C1C}">
                <a14:useLocalDpi xmlns:a14="http://schemas.microsoft.com/office/drawing/2010/main" val="0"/>
              </a:ext>
            </a:extLst>
          </a:blip>
          <a:srcRect l="11181" r="12323"/>
          <a:stretch/>
        </p:blipFill>
        <p:spPr bwMode="auto">
          <a:xfrm>
            <a:off x="-217040" y="0"/>
            <a:ext cx="93610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13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25550" y="44450"/>
            <a:ext cx="0" cy="908050"/>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12" name="Title 1"/>
          <p:cNvSpPr>
            <a:spLocks noGrp="1"/>
          </p:cNvSpPr>
          <p:nvPr>
            <p:ph type="ctrTitle"/>
          </p:nvPr>
        </p:nvSpPr>
        <p:spPr>
          <a:xfrm>
            <a:off x="1263018" y="10632"/>
            <a:ext cx="7880982" cy="808076"/>
          </a:xfrm>
        </p:spPr>
        <p:txBody>
          <a:bodyPr>
            <a:noAutofit/>
          </a:bodyPr>
          <a:lstStyle/>
          <a:p>
            <a:pPr algn="l">
              <a:spcAft>
                <a:spcPts val="0"/>
              </a:spcAft>
            </a:pPr>
            <a:r>
              <a:rPr lang="en-GB" sz="2000" dirty="0">
                <a:solidFill>
                  <a:srgbClr val="A80000"/>
                </a:solidFill>
                <a:latin typeface="Century Gothic" panose="020B0502020202020204" pitchFamily="34" charset="0"/>
              </a:rPr>
              <a:t>Letter from the Head of the Junior School</a:t>
            </a:r>
            <a:br>
              <a:rPr lang="en-GB" sz="2000" dirty="0">
                <a:solidFill>
                  <a:srgbClr val="A80000"/>
                </a:solidFill>
                <a:latin typeface="Century Gothic" panose="020B0502020202020204" pitchFamily="34" charset="0"/>
              </a:rPr>
            </a:br>
            <a:r>
              <a:rPr lang="en-GB" sz="2000" dirty="0">
                <a:solidFill>
                  <a:schemeClr val="bg1">
                    <a:lumMod val="50000"/>
                  </a:schemeClr>
                </a:solidFill>
                <a:latin typeface="Century Gothic" panose="020B0502020202020204" pitchFamily="34" charset="0"/>
              </a:rPr>
              <a:t>Andrew De Silva</a:t>
            </a:r>
            <a:endParaRPr lang="en-GB" sz="400" dirty="0">
              <a:solidFill>
                <a:schemeClr val="bg1">
                  <a:lumMod val="50000"/>
                </a:schemeClr>
              </a:solidFill>
              <a:latin typeface="Century Gothic" panose="020B0502020202020204" pitchFamily="34" charset="0"/>
            </a:endParaRPr>
          </a:p>
        </p:txBody>
      </p:sp>
      <p:sp>
        <p:nvSpPr>
          <p:cNvPr id="5" name="Rectangle 2"/>
          <p:cNvSpPr>
            <a:spLocks noChangeArrowheads="1"/>
          </p:cNvSpPr>
          <p:nvPr/>
        </p:nvSpPr>
        <p:spPr bwMode="auto">
          <a:xfrm>
            <a:off x="0" y="1042899"/>
            <a:ext cx="914400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Dear Colleague,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Thank you for your interest in the post of Deputy Head at St Edmund’s Junior School from September</a:t>
            </a:r>
            <a:r>
              <a:rPr kumimoji="0" lang="en-GB" altLang="en-US" sz="1000" b="0" i="0" u="none" strike="noStrike" cap="none" normalizeH="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 2021</a:t>
            </a: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 This is certainly a very exciting time for the Junior School, and indeed the wider school family. Having myself recently started as Head of the Junior School, I am incredibly impressed with the family ethos of the school. There is a tangible sense of pastoral care and pride in the children, and, whilst it is important that</a:t>
            </a:r>
            <a:r>
              <a:rPr kumimoji="0" lang="en-GB" altLang="en-US" sz="1000" b="0" i="0" u="none" strike="noStrike" cap="none" normalizeH="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 this continues to be a strength,</a:t>
            </a: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 I believe that we must embrace the very best educational practices from around the worl</a:t>
            </a:r>
            <a:r>
              <a:rPr lang="en-GB" altLang="en-US" sz="1000" dirty="0">
                <a:latin typeface="Century Gothic" panose="020B0502020202020204" pitchFamily="34" charset="0"/>
                <a:ea typeface="Times New Roman" panose="02020603050405020304" pitchFamily="18" charset="0"/>
                <a:cs typeface="Arial" panose="020B0604020202020204" pitchFamily="34" charset="0"/>
              </a:rPr>
              <a:t>d, so that we can provide our children with </a:t>
            </a: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world-class educational provision.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I am looking for an outstanding teacher to bring ideas – either from the state or independent sector – and to learn, not only from me and the other members of SLT, but from our governors, staff, families and pupils.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This is an exciting role, which will provide you with opportunities to improve the quality of educational provision, organise aspects of the day-to-day practice of the school, get to know the children through class cover as required, and be fully involved in the life of the school. You will have responsibilities in the following key areas of school leadership </a:t>
            </a:r>
            <a:r>
              <a:rPr kumimoji="0" lang="en-GB" altLang="en-US" sz="1000" b="0" i="1"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(please note</a:t>
            </a:r>
            <a:r>
              <a:rPr kumimoji="0" lang="en-GB" altLang="en-US" sz="1000" b="0" i="1" u="none" strike="noStrike" cap="none" normalizeH="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 that this role may well include aspects throughout the 3-18 nature of the school)</a:t>
            </a:r>
            <a:r>
              <a:rPr kumimoji="0" lang="en-GB" altLang="en-US" sz="1000" b="0" u="none" strike="noStrike" cap="none" normalizeH="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t>
            </a:r>
            <a:endParaRPr kumimoji="0" lang="en-GB" altLang="en-US" sz="1000" b="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Shaping the future</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Leading Learning and Teaching, including</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Examinations, Assessment and Reporting</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Curriculum</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Learning and Learning Behaviours</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Developing self and working with others</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Managing the Organisation</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Securing Accountability</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Strengthening Community</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algn="just" defTabSz="914400"/>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As an experienced Head, I am looking for someone to share in the journey. This pack will detail the expectations of the role and the requirements of the successful candidate, but I am looking for a passionate educator, who is child-centred and driven to achieve the best academic results, whilst ensuring that we continue to develop well-rounded citizens of the future. The relationship between the Head and Deputy is one that is crucial to the success of the school, and </a:t>
            </a:r>
            <a:r>
              <a:rPr kumimoji="0" lang="en-US"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I am looking forward to appointing the right person to work alongside me to help lead and develop the school into the future. </a:t>
            </a:r>
            <a:r>
              <a:rPr lang="en-US" altLang="en-US" sz="1000" dirty="0">
                <a:latin typeface="Century Gothic" panose="020B0502020202020204" pitchFamily="34" charset="0"/>
                <a:ea typeface="Times New Roman" panose="02020603050405020304" pitchFamily="18" charset="0"/>
                <a:cs typeface="Arial" panose="020B0604020202020204" pitchFamily="34" charset="0"/>
              </a:rPr>
              <a:t>If you wish to apply for the role, please email a covering letter, the attached Application Form and the School Visit Form to Sarah Hudson, Head of HR.</a:t>
            </a:r>
            <a:r>
              <a:rPr lang="en-GB" altLang="en-US" sz="1000" dirty="0">
                <a:latin typeface="Century Gothic" panose="020B0502020202020204" pitchFamily="34" charset="0"/>
              </a:rPr>
              <a:t> </a:t>
            </a:r>
            <a:r>
              <a:rPr kumimoji="0" lang="en-US"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Finally, may I wish you good luck with your application. Please do not hesitate to contact me if I can be of further assistance. </a:t>
            </a:r>
            <a:endPar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I look forward to receiving your application.</a:t>
            </a:r>
            <a:r>
              <a:rPr kumimoji="0" lang="en-GB"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rPr>
              <a:t> </a:t>
            </a:r>
            <a:endParaRPr kumimoji="0" lang="en-GB" altLang="en-US" sz="600" b="0" i="0" u="none" strike="noStrike" cap="none" normalizeH="0" baseline="0" dirty="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Century Gothic" panose="020B0502020202020204" pitchFamily="34" charset="0"/>
            </a:endParaRPr>
          </a:p>
        </p:txBody>
      </p:sp>
      <p:pic>
        <p:nvPicPr>
          <p:cNvPr id="2049" name="Picture 4"/>
          <p:cNvPicPr>
            <a:picLocks noChangeAspect="1" noChangeArrowheads="1"/>
          </p:cNvPicPr>
          <p:nvPr/>
        </p:nvPicPr>
        <p:blipFill>
          <a:blip r:embed="rId4">
            <a:extLst>
              <a:ext uri="{28A0092B-C50C-407E-A947-70E740481C1C}">
                <a14:useLocalDpi xmlns:a14="http://schemas.microsoft.com/office/drawing/2010/main" val="0"/>
              </a:ext>
            </a:extLst>
          </a:blip>
          <a:srcRect l="60925" t="79524" r="31985" b="14844"/>
          <a:stretch>
            <a:fillRect/>
          </a:stretch>
        </p:blipFill>
        <p:spPr bwMode="auto">
          <a:xfrm>
            <a:off x="398624" y="6088516"/>
            <a:ext cx="1728788" cy="54927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Rectangle 3"/>
          <p:cNvSpPr>
            <a:spLocks noChangeArrowheads="1"/>
          </p:cNvSpPr>
          <p:nvPr/>
        </p:nvSpPr>
        <p:spPr bwMode="auto">
          <a:xfrm rot="10800000" flipV="1">
            <a:off x="0" y="6637791"/>
            <a:ext cx="146704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Mr Andrew De Silva</a:t>
            </a:r>
            <a:endParaRPr kumimoji="0" lang="en-GB" altLang="en-US" sz="1800" b="0"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4188576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1654" r="22978"/>
          <a:stretch/>
        </p:blipFill>
        <p:spPr>
          <a:xfrm>
            <a:off x="4483100" y="10631"/>
            <a:ext cx="4660900" cy="6847369"/>
          </a:xfrm>
          <a:prstGeom prst="rect">
            <a:avLst/>
          </a:prstGeom>
        </p:spPr>
      </p:pic>
      <p:sp>
        <p:nvSpPr>
          <p:cNvPr id="2" name="Title 1"/>
          <p:cNvSpPr>
            <a:spLocks noGrp="1"/>
          </p:cNvSpPr>
          <p:nvPr>
            <p:ph type="ctrTitle"/>
          </p:nvPr>
        </p:nvSpPr>
        <p:spPr>
          <a:xfrm>
            <a:off x="1248253" y="104653"/>
            <a:ext cx="3132361" cy="1128724"/>
          </a:xfrm>
        </p:spPr>
        <p:txBody>
          <a:bodyPr>
            <a:noAutofit/>
          </a:bodyPr>
          <a:lstStyle/>
          <a:p>
            <a:pPr algn="l"/>
            <a:r>
              <a:rPr lang="en-GB" sz="2000" dirty="0">
                <a:solidFill>
                  <a:srgbClr val="A80000"/>
                </a:solidFill>
                <a:latin typeface="Century Gothic" panose="020B0502020202020204" pitchFamily="34" charset="0"/>
              </a:rPr>
              <a:t>Main purpose</a:t>
            </a:r>
            <a:r>
              <a:rPr lang="en-GB" sz="2000" dirty="0">
                <a:solidFill>
                  <a:schemeClr val="bg1">
                    <a:lumMod val="65000"/>
                  </a:schemeClr>
                </a:solidFill>
                <a:latin typeface="Century Gothic" panose="020B0502020202020204" pitchFamily="34" charset="0"/>
              </a:rPr>
              <a:t/>
            </a:r>
            <a:br>
              <a:rPr lang="en-GB" sz="2000" dirty="0">
                <a:solidFill>
                  <a:schemeClr val="bg1">
                    <a:lumMod val="65000"/>
                  </a:schemeClr>
                </a:solidFill>
                <a:latin typeface="Century Gothic" panose="020B0502020202020204" pitchFamily="34" charset="0"/>
              </a:rPr>
            </a:br>
            <a:r>
              <a:rPr lang="en-GB" sz="1000" dirty="0">
                <a:latin typeface="Century Gothic" panose="020B0502020202020204" pitchFamily="34" charset="0"/>
              </a:rPr>
              <a:t>To support and deputise for the Head Teacher in providing professional leadership for the school, in order to secure its success and improvement, ensure high quality education for all its children and improve standards of achievement.</a:t>
            </a:r>
            <a:br>
              <a:rPr lang="en-GB" sz="1000" dirty="0">
                <a:latin typeface="Century Gothic" panose="020B0502020202020204" pitchFamily="34" charset="0"/>
              </a:rPr>
            </a:b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74431"/>
            <a:ext cx="1201479" cy="978195"/>
          </a:xfrm>
          <a:prstGeom prst="rect">
            <a:avLst/>
          </a:prstGeom>
        </p:spPr>
      </p:pic>
      <p:cxnSp>
        <p:nvCxnSpPr>
          <p:cNvPr id="6" name="Straight Connector 5"/>
          <p:cNvCxnSpPr/>
          <p:nvPr/>
        </p:nvCxnSpPr>
        <p:spPr>
          <a:xfrm>
            <a:off x="1225550" y="129514"/>
            <a:ext cx="0" cy="908050"/>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9" name="Rectangle 8"/>
          <p:cNvSpPr/>
          <p:nvPr/>
        </p:nvSpPr>
        <p:spPr>
          <a:xfrm>
            <a:off x="0" y="1183140"/>
            <a:ext cx="1850186" cy="350096"/>
          </a:xfrm>
          <a:prstGeom prst="rect">
            <a:avLst/>
          </a:prstGeom>
        </p:spPr>
        <p:txBody>
          <a:bodyPr wrap="none">
            <a:spAutoFit/>
          </a:bodyPr>
          <a:lstStyle/>
          <a:p>
            <a:pPr algn="just">
              <a:lnSpc>
                <a:spcPct val="115000"/>
              </a:lnSpc>
              <a:spcAft>
                <a:spcPts val="0"/>
              </a:spcAft>
            </a:pPr>
            <a:r>
              <a:rPr lang="en-GB" sz="1600" b="1" dirty="0">
                <a:solidFill>
                  <a:srgbClr val="A80000"/>
                </a:solidFill>
                <a:latin typeface="Century Gothic" panose="020B0502020202020204" pitchFamily="34" charset="0"/>
                <a:ea typeface="Times New Roman" panose="02020603050405020304" pitchFamily="18" charset="0"/>
                <a:cs typeface="Calibri" panose="020F0502020204030204" pitchFamily="34" charset="0"/>
              </a:rPr>
              <a:t>Accountabilities </a:t>
            </a:r>
            <a:endParaRPr lang="en-GB" sz="1200" dirty="0">
              <a:solidFill>
                <a:srgbClr val="A80000"/>
              </a:solidFill>
              <a:effectLst/>
              <a:latin typeface="Century Gothic" panose="020B0502020202020204" pitchFamily="34" charset="0"/>
              <a:ea typeface="Times New Roman" panose="02020603050405020304" pitchFamily="18" charset="0"/>
            </a:endParaRPr>
          </a:p>
        </p:txBody>
      </p:sp>
      <p:sp>
        <p:nvSpPr>
          <p:cNvPr id="10" name="Rectangle 9"/>
          <p:cNvSpPr/>
          <p:nvPr/>
        </p:nvSpPr>
        <p:spPr>
          <a:xfrm>
            <a:off x="0" y="1553398"/>
            <a:ext cx="4483100" cy="5224507"/>
          </a:xfrm>
          <a:prstGeom prst="rect">
            <a:avLst/>
          </a:prstGeom>
        </p:spPr>
        <p:txBody>
          <a:bodyPr wrap="square">
            <a:spAutoFit/>
          </a:bodyPr>
          <a:lstStyle/>
          <a:p>
            <a:pPr algn="just">
              <a:lnSpc>
                <a:spcPct val="115000"/>
              </a:lnSpc>
              <a:spcAft>
                <a:spcPts val="0"/>
              </a:spcAft>
            </a:pPr>
            <a:r>
              <a:rPr lang="en-GB" sz="1400" b="1" dirty="0">
                <a:latin typeface="Century Gothic" panose="020B0502020202020204" pitchFamily="34" charset="0"/>
                <a:ea typeface="Times New Roman" panose="02020603050405020304" pitchFamily="18" charset="0"/>
                <a:cs typeface="Calibri" panose="020F0502020204030204" pitchFamily="34" charset="0"/>
              </a:rPr>
              <a:t>Shaping the Future</a:t>
            </a:r>
            <a:endParaRPr lang="en-GB" sz="1200" dirty="0">
              <a:latin typeface="Century Gothic" panose="020B0502020202020204" pitchFamily="34" charset="0"/>
              <a:ea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ensuring the vision for the school is clearly articulated, shared, understood and acted upon effectively by all.</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Deputise for the Head in his absence.</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Assist the Head in the marketing of the Junior School via: contributing to the management of the website and newsletter; hosting visiting parents; attendance at other marketing events, which may fall during holiday periods.</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Work within the school community to translate the vision into agreed objectives and operational plans which will promote and sustain school improvement.</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Demonstrate the vision and values in everyday work and practice.</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Motivate and work with others to create a shared culture and positive climate (to be a role model for positivity).</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Ensure creativity, innovation and the use of appropriate new technologies to achieve excellence.</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ensuring that strategic planning takes account of the diversity, values and experience of the school and community at large.</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48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7" y="102485"/>
            <a:ext cx="7880982" cy="967563"/>
          </a:xfrm>
        </p:spPr>
        <p:txBody>
          <a:bodyPr>
            <a:noAutofit/>
          </a:bodyPr>
          <a:lstStyle/>
          <a:p>
            <a:pPr algn="l">
              <a:spcAft>
                <a:spcPts val="0"/>
              </a:spcAft>
            </a:pPr>
            <a:r>
              <a:rPr lang="en-GB" sz="2000" dirty="0">
                <a:solidFill>
                  <a:srgbClr val="A80000"/>
                </a:solidFill>
                <a:latin typeface="Century Gothic" panose="020B0502020202020204" pitchFamily="34" charset="0"/>
              </a:rPr>
              <a:t>Leading Learning and Teaching: </a:t>
            </a:r>
            <a:r>
              <a:rPr lang="en-GB" sz="2000" dirty="0">
                <a:solidFill>
                  <a:schemeClr val="bg1">
                    <a:lumMod val="65000"/>
                  </a:schemeClr>
                </a:solidFill>
                <a:latin typeface="Century Gothic" panose="020B0502020202020204" pitchFamily="34" charset="0"/>
              </a:rPr>
              <a:t/>
            </a:r>
            <a:br>
              <a:rPr lang="en-GB" sz="2000" dirty="0">
                <a:solidFill>
                  <a:schemeClr val="bg1">
                    <a:lumMod val="65000"/>
                  </a:schemeClr>
                </a:solidFill>
                <a:latin typeface="Century Gothic" panose="020B0502020202020204" pitchFamily="34" charset="0"/>
              </a:rPr>
            </a:br>
            <a:r>
              <a:rPr lang="en-GB" sz="1200" dirty="0">
                <a:latin typeface="Century Gothic" panose="020B0502020202020204" pitchFamily="34" charset="0"/>
                <a:ea typeface="Times New Roman" panose="02020603050405020304" pitchFamily="18" charset="0"/>
                <a:cs typeface="Calibri" panose="020F0502020204030204" pitchFamily="34" charset="0"/>
              </a:rPr>
              <a:t>To be an outstanding teacher and a Teaching and Learning specialist.</a:t>
            </a:r>
            <a:r>
              <a:rPr lang="en-GB" sz="1200" dirty="0">
                <a:latin typeface="Century Gothic" panose="020B0502020202020204" pitchFamily="34" charset="0"/>
                <a:ea typeface="Times New Roman" panose="02020603050405020304" pitchFamily="18" charset="0"/>
              </a:rPr>
              <a:t/>
            </a:r>
            <a:br>
              <a:rPr lang="en-GB" sz="1200" dirty="0">
                <a:latin typeface="Century Gothic" panose="020B0502020202020204" pitchFamily="34" charset="0"/>
                <a:ea typeface="Times New Roman" panose="02020603050405020304" pitchFamily="18" charset="0"/>
              </a:rPr>
            </a:br>
            <a:r>
              <a:rPr lang="en-GB" sz="1200" dirty="0">
                <a:latin typeface="Century Gothic" panose="020B0502020202020204" pitchFamily="34" charset="0"/>
                <a:ea typeface="Times New Roman" panose="02020603050405020304" pitchFamily="18" charset="0"/>
              </a:rPr>
              <a:t>Teaching commitment – this may well depend on the candidate due </a:t>
            </a:r>
            <a:r>
              <a:rPr lang="en-GB" sz="1200" dirty="0" smtClean="0">
                <a:latin typeface="Century Gothic" panose="020B0502020202020204" pitchFamily="34" charset="0"/>
                <a:ea typeface="Times New Roman" panose="02020603050405020304" pitchFamily="18" charset="0"/>
              </a:rPr>
              <a:t>to </a:t>
            </a:r>
            <a:r>
              <a:rPr lang="en-GB" sz="1200" dirty="0">
                <a:latin typeface="Century Gothic" panose="020B0502020202020204" pitchFamily="34" charset="0"/>
                <a:ea typeface="Times New Roman" panose="02020603050405020304" pitchFamily="18" charset="0"/>
              </a:rPr>
              <a:t>their subject/age specialism, but essentially, this </a:t>
            </a:r>
            <a:r>
              <a:rPr lang="en-GB" sz="1200" dirty="0">
                <a:latin typeface="Century Gothic" panose="020B0502020202020204" pitchFamily="34" charset="0"/>
                <a:ea typeface="Times New Roman" panose="02020603050405020304" pitchFamily="18" charset="0"/>
                <a:cs typeface="Calibri" panose="020F0502020204030204" pitchFamily="34" charset="0"/>
              </a:rPr>
              <a:t>is a non-class based role. However, there will be a need to cover teaching as required.</a:t>
            </a:r>
            <a:r>
              <a:rPr lang="en-GB" sz="1200" dirty="0">
                <a:latin typeface="Century Gothic" panose="020B0502020202020204" pitchFamily="34" charset="0"/>
              </a:rPr>
              <a:t/>
            </a:r>
            <a:br>
              <a:rPr lang="en-GB" sz="1200" dirty="0">
                <a:latin typeface="Century Gothic" panose="020B0502020202020204" pitchFamily="34" charset="0"/>
              </a:rPr>
            </a:b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31009" y="157166"/>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0" y="1031363"/>
            <a:ext cx="3877822" cy="5816977"/>
          </a:xfrm>
          <a:prstGeom prst="rect">
            <a:avLst/>
          </a:prstGeom>
        </p:spPr>
        <p:txBody>
          <a:bodyPr wrap="square">
            <a:spAutoFit/>
          </a:bodyPr>
          <a:lstStyle/>
          <a:p>
            <a:pPr algn="just">
              <a:spcAft>
                <a:spcPts val="0"/>
              </a:spcAft>
            </a:pPr>
            <a:r>
              <a:rPr lang="en-GB" sz="1200" b="1" dirty="0">
                <a:latin typeface="Century Gothic" panose="020B0502020202020204" pitchFamily="34" charset="0"/>
                <a:ea typeface="Times New Roman" panose="02020603050405020304" pitchFamily="18" charset="0"/>
                <a:cs typeface="Calibri" panose="020F0502020204030204" pitchFamily="34" charset="0"/>
              </a:rPr>
              <a:t>Examinations, Assessment and Reporting</a:t>
            </a:r>
            <a:endParaRPr lang="en-GB" sz="1200" dirty="0">
              <a:latin typeface="Century Gothic" panose="020B0502020202020204" pitchFamily="34" charset="0"/>
              <a:ea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ensuring a consistent and continuous school-wide focus on pupils’ achievement, using data and benchmarks to monitor progress in every child’s learning</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Implement an effective assessment framework</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Oversee the arrangements for unit tests and internal exams, designing invigilation schedules and exam timetables, and disseminating them to pupils and staff, and ensuring that stationery is provided and exam rooms are prepared when needed</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Make sure that unit test and exam results are all entered on PASS within the deadline stated</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Oversee the Junior School’s Assessment policy</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Oversee the Academic Review Card (ARC) system and chair ARC meetings in Upper  (Years 6 to 8) and Lower Schools (Years 3 to 5), delegating follow-up actions as required by colleagues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Undertake analysis of exam results </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Make sure all baseline data and test results are readily accessible on the school intranet</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Oversee the placement of pupils into teaching sets and any subsequent review of sets (promotions, demotions, etc.)</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Communicate promptly and effectively with parents on academic matters.</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939362" y="1041523"/>
            <a:ext cx="5204637" cy="3600986"/>
          </a:xfrm>
          <a:prstGeom prst="rect">
            <a:avLst/>
          </a:prstGeom>
        </p:spPr>
        <p:txBody>
          <a:bodyPr wrap="square">
            <a:spAutoFit/>
          </a:bodyPr>
          <a:lstStyle/>
          <a:p>
            <a:pPr algn="just">
              <a:spcAft>
                <a:spcPts val="0"/>
              </a:spcAft>
            </a:pPr>
            <a:r>
              <a:rPr lang="en-GB" sz="1200" b="1" dirty="0">
                <a:latin typeface="Century Gothic" panose="020B0502020202020204" pitchFamily="34" charset="0"/>
                <a:ea typeface="Times New Roman" panose="02020603050405020304" pitchFamily="18" charset="0"/>
                <a:cs typeface="Calibri" panose="020F0502020204030204" pitchFamily="34" charset="0"/>
              </a:rPr>
              <a:t>Curriculum </a:t>
            </a:r>
            <a:endParaRPr lang="en-GB" sz="1200" dirty="0">
              <a:latin typeface="Century Gothic" panose="020B0502020202020204" pitchFamily="34" charset="0"/>
              <a:ea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Determine, organise and implement a diverse, flexible curriculum</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ensuring that learning is at the centre of strategic planning and resource management</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Establish creative, responsive and effective approaches to teaching and learning</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Lead, develop and enhance the teaching practice of others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Demonstrate and articulate high expectations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Support the Head in ensuring a culture and ethos of challenge and support where all pupils can achieve success and become engaged in their own learning </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Carry out, through Heads of Department and Subject Co-ordinators, a curriculum review of each academic subject on an annual basis</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This includes overseeing the review and development of Programmes of Study and Schemes of Work in the Junior School, monitoring the coherence, progression, breadth and balance of said schemes.</a:t>
            </a:r>
            <a:endParaRPr lang="en-GB" sz="1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939362" y="4648204"/>
            <a:ext cx="5119578" cy="1938992"/>
          </a:xfrm>
          <a:prstGeom prst="rect">
            <a:avLst/>
          </a:prstGeom>
        </p:spPr>
        <p:txBody>
          <a:bodyPr wrap="square">
            <a:spAutoFit/>
          </a:bodyPr>
          <a:lstStyle/>
          <a:p>
            <a:pPr algn="just">
              <a:spcAft>
                <a:spcPts val="0"/>
              </a:spcAft>
            </a:pPr>
            <a:r>
              <a:rPr lang="en-GB" sz="1200" b="1" dirty="0">
                <a:latin typeface="Century Gothic" panose="020B0502020202020204" pitchFamily="34" charset="0"/>
                <a:ea typeface="Times New Roman" panose="02020603050405020304" pitchFamily="18" charset="0"/>
                <a:cs typeface="Calibri" panose="020F0502020204030204" pitchFamily="34" charset="0"/>
              </a:rPr>
              <a:t>Behaviour and Learning behaviours</a:t>
            </a:r>
            <a:endParaRPr lang="en-GB" sz="1200" dirty="0">
              <a:latin typeface="Century Gothic" panose="020B0502020202020204" pitchFamily="34" charset="0"/>
              <a:ea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devising and implementing strategies which secure high standards of behaviour and attendance</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Take a strategic role in the development of new and emerging technologies to enhance and extend the learning experience of pupils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Monitor, evaluate and review classroom practice and promote improvement strategies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Challenge underperformance at all levels and ensure effective corrective action and follow-up.</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8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8" y="10632"/>
            <a:ext cx="7880982" cy="758516"/>
          </a:xfrm>
        </p:spPr>
        <p:txBody>
          <a:bodyPr>
            <a:noAutofit/>
          </a:bodyPr>
          <a:lstStyle/>
          <a:p>
            <a:pPr algn="l">
              <a:spcAft>
                <a:spcPts val="0"/>
              </a:spcAft>
            </a:pPr>
            <a:r>
              <a:rPr lang="en-GB" sz="2000" dirty="0">
                <a:solidFill>
                  <a:srgbClr val="A80000"/>
                </a:solidFill>
                <a:latin typeface="Century Gothic" panose="020B0502020202020204" pitchFamily="34" charset="0"/>
              </a:rPr>
              <a:t>Developing Self and Working with Others</a:t>
            </a:r>
            <a:br>
              <a:rPr lang="en-GB" sz="2000" dirty="0">
                <a:solidFill>
                  <a:srgbClr val="A80000"/>
                </a:solidFill>
                <a:latin typeface="Century Gothic" panose="020B0502020202020204" pitchFamily="34" charset="0"/>
              </a:rPr>
            </a:b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31009" y="157166"/>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0" y="1045593"/>
            <a:ext cx="9144000" cy="2862322"/>
          </a:xfrm>
          <a:prstGeom prst="rect">
            <a:avLst/>
          </a:prstGeom>
        </p:spPr>
        <p:txBody>
          <a:bodyPr wrap="square">
            <a:spAutoFit/>
          </a:bodyPr>
          <a:lstStyle/>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Treat people fairly, equitably and with dignity and respect, to create and maintain a positive school culture</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building a collaborative learning culture within the school and actively engage with Pre-Prep and the Senior School, as well as feeder schools, to build effective learning communities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developing and maintaining effective strategies and procedures for staff induction, professional development and performance review</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ensuring effective planning, allocation, support and evaluation of work undertaken by teams and individuals, ensuring clear delegation of tasks and delegation of responsibilities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Acknowledge the responsibilities and celebrate the achievements of individuals and teams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Develop and maintain a culture of high expectations for self and for others and take appropriate action when performance is unsatisfactory</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Establish and maintain a good relationship with the Senior School to ensure proper co-ordination of curriculum, staff and facilities </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Oversee and administer the scholarship selection process and scholars’ programme</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Regularly review own practice, set personal targets and take responsibility for own personal development</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Manage own workload and that of others to allow an appropriate work/life balance.</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3"/>
          <a:srcRect t="12210" b="40836"/>
          <a:stretch/>
        </p:blipFill>
        <p:spPr>
          <a:xfrm>
            <a:off x="0" y="4040447"/>
            <a:ext cx="9144000" cy="2861594"/>
          </a:xfrm>
          <a:prstGeom prst="rect">
            <a:avLst/>
          </a:prstGeom>
        </p:spPr>
      </p:pic>
    </p:spTree>
    <p:extLst>
      <p:ext uri="{BB962C8B-B14F-4D97-AF65-F5344CB8AC3E}">
        <p14:creationId xmlns:p14="http://schemas.microsoft.com/office/powerpoint/2010/main" val="339116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8" y="10632"/>
            <a:ext cx="7880982" cy="616689"/>
          </a:xfrm>
        </p:spPr>
        <p:txBody>
          <a:bodyPr>
            <a:noAutofit/>
          </a:bodyPr>
          <a:lstStyle/>
          <a:p>
            <a:pPr algn="l">
              <a:spcAft>
                <a:spcPts val="0"/>
              </a:spcAft>
            </a:pPr>
            <a:r>
              <a:rPr lang="en-GB" sz="2000" dirty="0">
                <a:solidFill>
                  <a:srgbClr val="A80000"/>
                </a:solidFill>
                <a:latin typeface="Century Gothic" panose="020B0502020202020204" pitchFamily="34" charset="0"/>
              </a:rPr>
              <a:t>Managing the Organisation</a:t>
            </a: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31009" y="157166"/>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0" y="896743"/>
            <a:ext cx="9144000" cy="5816977"/>
          </a:xfrm>
          <a:prstGeom prst="rect">
            <a:avLst/>
          </a:prstGeom>
        </p:spPr>
        <p:txBody>
          <a:bodyPr wrap="square">
            <a:spAutoFit/>
          </a:bodyPr>
          <a:lstStyle/>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creating an organisational structure which reflects the school’s values, and enables the management systems, structures and processes to work effectively in line with legal requirements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Production of the School calendar</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Administrative responsibility for </a:t>
            </a:r>
            <a:r>
              <a:rPr lang="en-GB" sz="1200" dirty="0" smtClean="0">
                <a:latin typeface="Century Gothic" panose="020B0502020202020204" pitchFamily="34" charset="0"/>
                <a:ea typeface="Calibri" panose="020F0502020204030204" pitchFamily="34" charset="0"/>
                <a:cs typeface="Calibri" panose="020F0502020204030204" pitchFamily="34" charset="0"/>
              </a:rPr>
              <a:t>SLT </a:t>
            </a:r>
            <a:r>
              <a:rPr lang="en-GB" sz="1200" dirty="0">
                <a:latin typeface="Century Gothic" panose="020B0502020202020204" pitchFamily="34" charset="0"/>
                <a:ea typeface="Calibri" panose="020F0502020204030204" pitchFamily="34" charset="0"/>
                <a:cs typeface="Calibri" panose="020F0502020204030204" pitchFamily="34" charset="0"/>
              </a:rPr>
              <a:t>meetings</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Logistical management of key school events (e.g. Open Days, St Edmund’s Day, Carol Service, Speech Day)</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Production and implementation of clear, evidence-based improvement plans and all policies and procedures for the development of the school and its facilities, so that the school is fully compliant with ISI regulatory requirements, including Teaching and Learning, Marking and Feedback and Behaviour.</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Liaison with colleagues from both the Pre-Prep and the Senior School over key areas of school management, attendance at “whole school” events and Pre-Prep or Senior School events as agreed with the Head.</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Work with the Head of Co-Curricular to coordinate and manage the Educational Visits programme</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Ensure that, within an autonomous culture, policies and practices take account of national and local circumstances, policies and initiatives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managing the school’s financial and human resources effectively and efficiently to achieve the school’s educational goals and priorities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recruiting, retaining and deploying staff appropriately and managing their workload to achieve the vision and goals of the school</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implementing successful performance management processes with all staff</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managing and organising the school environment efficiently and effectively to ensure that it meets the needs of the curriculum and health and safety regulations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Ensure that the range, quality and use of all available resources is monitored, evaluated and reviewed to improve the quality of education for all pupils and provide value for money</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Use and integrate a range of technologies effectively and efficiently to manage the school</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Monitor the liaison between Heads of Departments and Lower School Subject Co-ordinators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Manage and organise teams throughout the school – e.g. the lunchtime team</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Encourage staff to take heed of IEPs for children with learning difficulties and to offer extension work for gifted and talented children</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Be the delegated manager for the day-to-day Health and Safety needs of the school with the Head Teacher</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as a deputy DSL</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by listening, following advice and guidance, being proactive about feedback and actions and being a partner for school improvement. </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304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8" y="10632"/>
            <a:ext cx="7880982" cy="616689"/>
          </a:xfrm>
        </p:spPr>
        <p:txBody>
          <a:bodyPr>
            <a:noAutofit/>
          </a:bodyPr>
          <a:lstStyle/>
          <a:p>
            <a:pPr algn="l">
              <a:spcAft>
                <a:spcPts val="0"/>
              </a:spcAft>
            </a:pPr>
            <a:r>
              <a:rPr lang="en-GB" sz="2000" dirty="0">
                <a:solidFill>
                  <a:srgbClr val="A80000"/>
                </a:solidFill>
                <a:latin typeface="Century Gothic" panose="020B0502020202020204" pitchFamily="34" charset="0"/>
              </a:rPr>
              <a:t>Securing Accountability</a:t>
            </a: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31009" y="157166"/>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0" y="1086456"/>
            <a:ext cx="4104167" cy="5632311"/>
          </a:xfrm>
          <a:prstGeom prst="rect">
            <a:avLst/>
          </a:prstGeom>
        </p:spPr>
        <p:txBody>
          <a:bodyPr wrap="square">
            <a:spAutoFit/>
          </a:bodyPr>
          <a:lstStyle/>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fulfilling commitments arising from contractual accountability to the Governing Body</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developing a school ethos which enables everyone to work collaboratively, share knowledge and understanding, celebrate success and accept responsibility for outcomes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Support the Head in ensuring individual staff accountabilities are clearly defined, understood and agreed and are subject to rigorous review and evaluation</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Work with the Governing Body (providing information, objective advice and support) to enable it to meet its responsibilities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Develop and present a coherent, understandable and accurate account of the school’s performance to a range of audiences including governors, parents and carers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Reflect on personal contribution to school achievements and take account of feedback from others </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Produce and update the Staff Handbook</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Manage cover arrangements for absent staff</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Record keeping and management of staff absence</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Management of the Junior School’s Inset arrangements</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Management of the staff CPD and appraisal process.</a:t>
            </a:r>
            <a:endParaRPr lang="en-GB" sz="11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rotWithShape="1">
          <a:blip r:embed="rId3"/>
          <a:srcRect l="22851" r="33594"/>
          <a:stretch/>
        </p:blipFill>
        <p:spPr>
          <a:xfrm>
            <a:off x="4662434" y="1"/>
            <a:ext cx="4481565" cy="6858000"/>
          </a:xfrm>
          <a:prstGeom prst="rect">
            <a:avLst/>
          </a:prstGeom>
        </p:spPr>
      </p:pic>
    </p:spTree>
    <p:extLst>
      <p:ext uri="{BB962C8B-B14F-4D97-AF65-F5344CB8AC3E}">
        <p14:creationId xmlns:p14="http://schemas.microsoft.com/office/powerpoint/2010/main" val="412614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8" y="10632"/>
            <a:ext cx="7880982" cy="616689"/>
          </a:xfrm>
        </p:spPr>
        <p:txBody>
          <a:bodyPr>
            <a:noAutofit/>
          </a:bodyPr>
          <a:lstStyle/>
          <a:p>
            <a:pPr algn="l">
              <a:spcAft>
                <a:spcPts val="0"/>
              </a:spcAft>
            </a:pPr>
            <a:r>
              <a:rPr lang="en-GB" sz="2000" dirty="0">
                <a:solidFill>
                  <a:srgbClr val="A80000"/>
                </a:solidFill>
                <a:latin typeface="Century Gothic" panose="020B0502020202020204" pitchFamily="34" charset="0"/>
              </a:rPr>
              <a:t>Strengthening Community</a:t>
            </a: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1201479" cy="978195"/>
          </a:xfrm>
          <a:prstGeom prst="rect">
            <a:avLst/>
          </a:prstGeom>
        </p:spPr>
      </p:pic>
      <p:cxnSp>
        <p:nvCxnSpPr>
          <p:cNvPr id="6" name="Straight Connector 5"/>
          <p:cNvCxnSpPr/>
          <p:nvPr/>
        </p:nvCxnSpPr>
        <p:spPr>
          <a:xfrm>
            <a:off x="1231009" y="157166"/>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0" y="1187745"/>
            <a:ext cx="9144000" cy="4708981"/>
          </a:xfrm>
          <a:prstGeom prst="rect">
            <a:avLst/>
          </a:prstGeom>
        </p:spPr>
        <p:txBody>
          <a:bodyPr wrap="square">
            <a:spAutoFit/>
          </a:bodyPr>
          <a:lstStyle/>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Build a school curriculum which takes account of the richness and diversity of the school’s communities, and to link this seamlessly with the Pre-Prep and Senior School</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Create and promote positive strategies for challenging racial and other prejudice and dealing with racial harassment</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Ensure learning experiences for pupils are linked into and integrated with the wider community</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Oversee and moderate where necessary the demands made of Cathedral Choristers and ensure that individuals are not overloaded. Ensure that their special circumstances and needs are met, and especially that they receive appropriate support on the frequent occasions when they miss school</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Ensure a range of community-based learning experiences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Collaborate with other agencies in providing for the academic, spiritual, moral, social, emotional and cultural well-being of pupils and their families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Create and maintain an effective partnership with parents and carers to support and improve pupils’ achievement and personal development</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Seek opportunities to invite parents and carers, community figures, businesses or other organisations into the school to enhance and enrich the school and its value to the wider community</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Contribute to the development of the education system by, for example, sharing effective practice, working in partnership with other schools and promoting innovative initiatives – in line with the House of Commons Briefing paper of Charitable status</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Co-operate and work with relevant agencies to protect children, including being a deputy Designated Safeguarding Lead</a:t>
            </a: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Forge good relationships with the parent body, including support to the Parents Association and events arranged</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Play an active role in the life of the school</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Calibri" panose="020F0502020204030204" pitchFamily="34" charset="0"/>
                <a:cs typeface="Calibri" panose="020F0502020204030204" pitchFamily="34" charset="0"/>
              </a:rPr>
              <a:t>Provide support to the boarding community of St Edmund’s Junior School (School House and Choir House), often out of conventional working hours (see Conditions of Service, below)</a:t>
            </a:r>
            <a:endParaRPr lang="en-GB" sz="1100" dirty="0">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Arial" panose="020B0604020202020204" pitchFamily="34" charset="0"/>
              <a:buChar char="•"/>
              <a:tabLst>
                <a:tab pos="457200" algn="l"/>
              </a:tabLst>
            </a:pPr>
            <a:r>
              <a:rPr lang="en-GB" sz="1200" dirty="0">
                <a:latin typeface="Century Gothic" panose="020B0502020202020204" pitchFamily="34" charset="0"/>
                <a:ea typeface="Times New Roman" panose="02020603050405020304" pitchFamily="18" charset="0"/>
                <a:cs typeface="Calibri" panose="020F0502020204030204" pitchFamily="34" charset="0"/>
              </a:rPr>
              <a:t>Promote the 3 – 18 ethos of the school.</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0" y="6084491"/>
            <a:ext cx="9144000" cy="461665"/>
          </a:xfrm>
          <a:prstGeom prst="rect">
            <a:avLst/>
          </a:prstGeom>
        </p:spPr>
        <p:txBody>
          <a:bodyPr wrap="square">
            <a:spAutoFit/>
          </a:bodyPr>
          <a:lstStyle/>
          <a:p>
            <a:pPr algn="just">
              <a:spcAft>
                <a:spcPts val="0"/>
              </a:spcAft>
            </a:pPr>
            <a:r>
              <a:rPr lang="en-GB" sz="1200" b="1" dirty="0">
                <a:latin typeface="Century Gothic" panose="020B0502020202020204" pitchFamily="34" charset="0"/>
                <a:ea typeface="Times New Roman" panose="02020603050405020304" pitchFamily="18" charset="0"/>
                <a:cs typeface="Calibri" panose="020F0502020204030204" pitchFamily="34" charset="0"/>
              </a:rPr>
              <a:t>In addition, during the absence of the Head, the post holder will be required by the Head or the Governing Body, to undertake professional duties of the Head to ensure the effective day-to-day management of the school.</a:t>
            </a:r>
            <a:endParaRPr lang="en-GB" sz="12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102151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3018" y="-31900"/>
            <a:ext cx="7880982" cy="659219"/>
          </a:xfrm>
        </p:spPr>
        <p:txBody>
          <a:bodyPr>
            <a:noAutofit/>
          </a:bodyPr>
          <a:lstStyle/>
          <a:p>
            <a:pPr algn="l">
              <a:spcAft>
                <a:spcPts val="0"/>
              </a:spcAft>
            </a:pPr>
            <a:r>
              <a:rPr lang="en-GB" sz="2000" dirty="0">
                <a:solidFill>
                  <a:srgbClr val="A80000"/>
                </a:solidFill>
                <a:latin typeface="Century Gothic" panose="020B0502020202020204" pitchFamily="34" charset="0"/>
              </a:rPr>
              <a:t>Person Specification</a:t>
            </a:r>
            <a:endParaRPr lang="en-GB" sz="400" dirty="0">
              <a:solidFill>
                <a:schemeClr val="bg1">
                  <a:lumMod val="65000"/>
                </a:schemeClr>
              </a:solidFill>
              <a:latin typeface="Century Gothic" panose="020B0502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 y="0"/>
            <a:ext cx="1063256" cy="769147"/>
          </a:xfrm>
          <a:prstGeom prst="rect">
            <a:avLst/>
          </a:prstGeom>
        </p:spPr>
      </p:pic>
      <p:cxnSp>
        <p:nvCxnSpPr>
          <p:cNvPr id="6" name="Straight Connector 5"/>
          <p:cNvCxnSpPr/>
          <p:nvPr/>
        </p:nvCxnSpPr>
        <p:spPr>
          <a:xfrm>
            <a:off x="1231009" y="93368"/>
            <a:ext cx="2479" cy="611981"/>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499875795"/>
              </p:ext>
            </p:extLst>
          </p:nvPr>
        </p:nvGraphicFramePr>
        <p:xfrm>
          <a:off x="145175" y="861233"/>
          <a:ext cx="8786174" cy="5834126"/>
        </p:xfrm>
        <a:graphic>
          <a:graphicData uri="http://schemas.openxmlformats.org/drawingml/2006/table">
            <a:tbl>
              <a:tblPr/>
              <a:tblGrid>
                <a:gridCol w="1010470">
                  <a:extLst>
                    <a:ext uri="{9D8B030D-6E8A-4147-A177-3AD203B41FA5}">
                      <a16:colId xmlns:a16="http://schemas.microsoft.com/office/drawing/2014/main" val="2686003481"/>
                    </a:ext>
                  </a:extLst>
                </a:gridCol>
                <a:gridCol w="5308950">
                  <a:extLst>
                    <a:ext uri="{9D8B030D-6E8A-4147-A177-3AD203B41FA5}">
                      <a16:colId xmlns:a16="http://schemas.microsoft.com/office/drawing/2014/main" val="840656665"/>
                    </a:ext>
                  </a:extLst>
                </a:gridCol>
                <a:gridCol w="2466754">
                  <a:extLst>
                    <a:ext uri="{9D8B030D-6E8A-4147-A177-3AD203B41FA5}">
                      <a16:colId xmlns:a16="http://schemas.microsoft.com/office/drawing/2014/main" val="545483456"/>
                    </a:ext>
                  </a:extLst>
                </a:gridCol>
              </a:tblGrid>
              <a:tr h="149440">
                <a:tc>
                  <a:txBody>
                    <a:bodyPr/>
                    <a:lstStyle/>
                    <a:p>
                      <a:pPr>
                        <a:lnSpc>
                          <a:spcPct val="115000"/>
                        </a:lnSpc>
                      </a:pPr>
                      <a:endParaRPr lang="en-GB" sz="5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ase">
                        <a:lnSpc>
                          <a:spcPct val="115000"/>
                        </a:lnSpc>
                        <a:spcAft>
                          <a:spcPts val="0"/>
                        </a:spcAft>
                      </a:pPr>
                      <a:r>
                        <a:rPr lang="en-GB" sz="700" b="1" kern="120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Essential</a:t>
                      </a:r>
                      <a:endParaRPr lang="en-GB" sz="5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7707" marR="37707" marT="18853" marB="1885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ase">
                        <a:lnSpc>
                          <a:spcPct val="115000"/>
                        </a:lnSpc>
                        <a:spcAft>
                          <a:spcPts val="0"/>
                        </a:spcAft>
                      </a:pPr>
                      <a:r>
                        <a:rPr lang="en-GB" sz="700" b="1" kern="120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Desirable</a:t>
                      </a:r>
                      <a:endParaRPr lang="en-GB" sz="5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7707" marR="37707" marT="18853" marB="1885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59945863"/>
                  </a:ext>
                </a:extLst>
              </a:tr>
              <a:tr h="329197">
                <a:tc>
                  <a:txBody>
                    <a:bodyPr/>
                    <a:lstStyle/>
                    <a:p>
                      <a:pPr fontAlgn="base">
                        <a:lnSpc>
                          <a:spcPct val="115000"/>
                        </a:lnSpc>
                        <a:spcAft>
                          <a:spcPts val="0"/>
                        </a:spcAft>
                      </a:pPr>
                      <a:r>
                        <a:rPr lang="en-GB" sz="700" b="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Qualifications</a:t>
                      </a:r>
                      <a:endParaRPr lang="en-GB" sz="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7707" marR="37707" marT="18853" marB="1885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fontAlgn="base">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Qualified Teacher Status</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Further professional study and qualifications</a:t>
                      </a:r>
                      <a:endParaRPr lang="en-GB" sz="800" dirty="0">
                        <a:effectLst/>
                        <a:latin typeface="Century Gothic" panose="020B0502020202020204" pitchFamily="34" charset="0"/>
                        <a:cs typeface="Times New Roman" panose="02020603050405020304" pitchFamily="18" charset="0"/>
                      </a:endParaRPr>
                    </a:p>
                    <a:p>
                      <a:pPr marL="342900" lvl="0" indent="-342900" fontAlgn="base">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School Leadership qualification e.g. MA, NPQH</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870199"/>
                  </a:ext>
                </a:extLst>
              </a:tr>
              <a:tr h="827830">
                <a:tc>
                  <a:txBody>
                    <a:bodyPr/>
                    <a:lstStyle/>
                    <a:p>
                      <a:pPr fontAlgn="base">
                        <a:lnSpc>
                          <a:spcPct val="115000"/>
                        </a:lnSpc>
                        <a:spcAft>
                          <a:spcPts val="0"/>
                        </a:spcAft>
                      </a:pPr>
                      <a:r>
                        <a:rPr lang="en-GB" sz="700" b="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The Classroom </a:t>
                      </a:r>
                      <a:r>
                        <a:rPr lang="en-GB" sz="700" b="1" kern="1200" baseline="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 </a:t>
                      </a:r>
                      <a:r>
                        <a:rPr lang="en-GB" sz="700" b="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being a ‘teaching and learning coach’</a:t>
                      </a:r>
                      <a:endParaRPr lang="en-GB" sz="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7707" marR="37707" marT="18853" marB="1885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Evidence of outstanding and creative classroom practice with the skills to develop this in others</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Able to demonstrate high standards of teaching and effective pupil learning in all areas of the curriculum</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Evidence of meeting the needs of all pupils</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Passion for making learning experiences exciting, memorable and fun</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Evidence of positive behaviour management</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Knowledge of the individual and diverse ways that children learn and develop</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Ability to build excellent relationships with children</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working in more than one school</a:t>
                      </a:r>
                      <a:endParaRPr lang="en-GB" sz="800" dirty="0">
                        <a:effectLst/>
                        <a:latin typeface="Century Gothic" panose="020B0502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across the whole primary/preparatory age range</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285841"/>
                  </a:ext>
                </a:extLst>
              </a:tr>
              <a:tr h="2199521">
                <a:tc>
                  <a:txBody>
                    <a:bodyPr/>
                    <a:lstStyle/>
                    <a:p>
                      <a:pPr fontAlgn="base">
                        <a:lnSpc>
                          <a:spcPct val="115000"/>
                        </a:lnSpc>
                        <a:spcAft>
                          <a:spcPts val="0"/>
                        </a:spcAft>
                      </a:pPr>
                      <a:r>
                        <a:rPr lang="en-GB" sz="700" b="1"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Leadership qualities and competencies</a:t>
                      </a:r>
                      <a:endParaRPr lang="en-GB" sz="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7707" marR="37707" marT="18853" marB="1885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Able to lead and inspire the whole school community in all areas of school improvement</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Positive attitude with a clear vision, passion and conviction for Primary Education</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Excellent organisational and management skills including effective time </a:t>
                      </a:r>
                      <a:r>
                        <a:rPr lang="en-GB" sz="700" kern="1200" dirty="0" smtClean="0">
                          <a:solidFill>
                            <a:srgbClr val="000000"/>
                          </a:solidFill>
                          <a:effectLst/>
                          <a:latin typeface="Century Gothic" panose="020B0502020202020204" pitchFamily="34" charset="0"/>
                          <a:cs typeface="Arial" panose="020B0604020202020204" pitchFamily="34" charset="0"/>
                        </a:rPr>
                        <a:t>management, e.g. creating whole school timetable and ensuring </a:t>
                      </a:r>
                      <a:r>
                        <a:rPr lang="en-GB" sz="700" kern="1200" dirty="0" smtClean="0">
                          <a:solidFill>
                            <a:srgbClr val="000000"/>
                          </a:solidFill>
                          <a:effectLst/>
                          <a:latin typeface="Century Gothic" panose="020B0502020202020204" pitchFamily="34" charset="0"/>
                          <a:cs typeface="Arial" panose="020B0604020202020204" pitchFamily="34" charset="0"/>
                        </a:rPr>
                        <a:t>its </a:t>
                      </a:r>
                      <a:r>
                        <a:rPr lang="en-GB" sz="700" kern="1200" dirty="0" smtClean="0">
                          <a:solidFill>
                            <a:srgbClr val="000000"/>
                          </a:solidFill>
                          <a:effectLst/>
                          <a:latin typeface="Century Gothic" panose="020B0502020202020204" pitchFamily="34" charset="0"/>
                          <a:cs typeface="Arial" panose="020B0604020202020204" pitchFamily="34" charset="0"/>
                        </a:rPr>
                        <a:t>effective implementation </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effective working with the Head, senior leaders and governors</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effective monitoring and self-evaluation</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Evidence of the impact of proven strong leadership skills </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effective core subject or whole school assessment leadership and/or whole school curriculum development</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leading CPD</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High level of literacy and attention to detail</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accountability within leadership</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Effective communication with all members of the school community including governors and parents </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Evidence of reporting school progress e.g. to governors</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Knowledge and understanding of ISI regulations and compliance</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High expectations of self, of pupils and of staff, seeking to fulfil their potential</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Effective experience of coaching and mentoring</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The ability to develop initiative in an imaginative and exciting way and successfully </a:t>
                      </a:r>
                      <a:r>
                        <a:rPr lang="en-GB" sz="700" i="1" kern="1200" dirty="0">
                          <a:solidFill>
                            <a:srgbClr val="000000"/>
                          </a:solidFill>
                          <a:effectLst/>
                          <a:latin typeface="Century Gothic" panose="020B0502020202020204" pitchFamily="34" charset="0"/>
                          <a:cs typeface="Arial" panose="020B0604020202020204" pitchFamily="34" charset="0"/>
                        </a:rPr>
                        <a:t>finish</a:t>
                      </a:r>
                      <a:r>
                        <a:rPr lang="en-GB" sz="700" kern="1200" dirty="0">
                          <a:solidFill>
                            <a:srgbClr val="000000"/>
                          </a:solidFill>
                          <a:effectLst/>
                          <a:latin typeface="Century Gothic" panose="020B0502020202020204" pitchFamily="34" charset="0"/>
                          <a:cs typeface="Arial" panose="020B0604020202020204" pitchFamily="34" charset="0"/>
                        </a:rPr>
                        <a:t> what has been started within an agreed timeframe</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Ability to work with other professionals within and beyond the setting                     </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Currently in a leadership role</a:t>
                      </a:r>
                      <a:endParaRPr lang="en-GB" sz="800" dirty="0">
                        <a:effectLst/>
                        <a:latin typeface="Century Gothic" panose="020B0502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leading the Performance Management process</a:t>
                      </a:r>
                      <a:endParaRPr lang="en-GB" sz="800" dirty="0">
                        <a:effectLst/>
                        <a:latin typeface="Century Gothic" panose="020B0502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Evidence of subject/initiative leadership impact</a:t>
                      </a:r>
                      <a:endParaRPr lang="en-GB" sz="800" dirty="0">
                        <a:effectLst/>
                        <a:latin typeface="Century Gothic" panose="020B0502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leading intervention</a:t>
                      </a:r>
                      <a:endParaRPr lang="en-GB" sz="800" dirty="0">
                        <a:effectLst/>
                        <a:latin typeface="Century Gothic" panose="020B0502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monitoring and moderation of work</a:t>
                      </a:r>
                      <a:endParaRPr lang="en-GB" sz="800" dirty="0">
                        <a:effectLst/>
                        <a:latin typeface="Century Gothic" panose="020B0502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Experience of line managing teams of staff, e.g. LSAs, teachers, lunchtime support staff</a:t>
                      </a:r>
                      <a:endParaRPr lang="en-GB" sz="800" dirty="0">
                        <a:effectLst/>
                        <a:latin typeface="Century Gothic" panose="020B0502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Currently a deputy DSL</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7628738"/>
                  </a:ext>
                </a:extLst>
              </a:tr>
              <a:tr h="1856599">
                <a:tc>
                  <a:txBody>
                    <a:bodyPr/>
                    <a:lstStyle/>
                    <a:p>
                      <a:pPr fontAlgn="base">
                        <a:lnSpc>
                          <a:spcPct val="115000"/>
                        </a:lnSpc>
                        <a:spcAft>
                          <a:spcPts val="0"/>
                        </a:spcAft>
                      </a:pPr>
                      <a:r>
                        <a:rPr lang="en-GB" sz="700" b="1" kern="12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Personal Qualities</a:t>
                      </a:r>
                      <a:endParaRPr lang="en-GB" sz="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7707" marR="37707" marT="18853" marB="1885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Committed to children</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 partner for the Head – being a good listener, who is loyal, honest and trustworthy</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Recognises when to seek advice and support and is prepared to do so</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Reflective, creative and innovative </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Has professional integrity - displays a constructive and optimistic attitude that has a positive effect on others</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Able to evidence their outstanding impact on teaching and learning, both as a teacher and as a leader</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Has excellent interpersonal skills and a presence which inspires confidence and commands respect from all members of the St Edmund’s School family</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Able to motivate, engage and develop high aspirations in themselves, in pupils and in staff</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Committed to all aspects of school – willing and able to be flexible</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Able to work as a team member of SLT</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Able to evidence impact of leadership</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Is approachable and caring </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 generosity of spirit towards the demands of a busy school, as the role requires flexibility and will involve out of hours, weekend and holiday work</a:t>
                      </a:r>
                      <a:endParaRPr lang="en-GB" sz="800" dirty="0">
                        <a:effectLst/>
                        <a:latin typeface="Century Gothic" panose="020B050202020202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Professional in their relationships with children, staff and parents and has a good sense of humour!</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15000"/>
                        </a:lnSpc>
                        <a:buFont typeface="Arial" panose="020B0604020202020204" pitchFamily="34" charset="0"/>
                        <a:buChar char="•"/>
                        <a:tabLst>
                          <a:tab pos="457200" algn="l"/>
                        </a:tabLst>
                      </a:pPr>
                      <a:r>
                        <a:rPr lang="en-GB" sz="700" kern="1200" dirty="0">
                          <a:solidFill>
                            <a:srgbClr val="000000"/>
                          </a:solidFill>
                          <a:effectLst/>
                          <a:latin typeface="Century Gothic" panose="020B0502020202020204" pitchFamily="34" charset="0"/>
                          <a:cs typeface="Arial" panose="020B0604020202020204" pitchFamily="34" charset="0"/>
                        </a:rPr>
                        <a:t>Able to evidence impact of leadership AND management</a:t>
                      </a:r>
                      <a:endParaRPr lang="en-GB" sz="800" dirty="0">
                        <a:effectLst/>
                        <a:latin typeface="Century Gothic" panose="020B0502020202020204" pitchFamily="34" charset="0"/>
                        <a:cs typeface="Times New Roman" panose="02020603050405020304" pitchFamily="18" charset="0"/>
                      </a:endParaRPr>
                    </a:p>
                  </a:txBody>
                  <a:tcPr marL="37707" marR="37707" marT="18853" marB="1885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307394"/>
                  </a:ext>
                </a:extLst>
              </a:tr>
            </a:tbl>
          </a:graphicData>
        </a:graphic>
      </p:graphicFrame>
    </p:spTree>
    <p:extLst>
      <p:ext uri="{BB962C8B-B14F-4D97-AF65-F5344CB8AC3E}">
        <p14:creationId xmlns:p14="http://schemas.microsoft.com/office/powerpoint/2010/main" val="37701774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925</TotalTime>
  <Words>3174</Words>
  <Application>Microsoft Office PowerPoint</Application>
  <PresentationFormat>On-screen Show (4:3)</PresentationFormat>
  <Paragraphs>217</Paragraphs>
  <Slides>12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Century Gothic</vt:lpstr>
      <vt:lpstr>Symbol</vt:lpstr>
      <vt:lpstr>Times New Roman</vt:lpstr>
      <vt:lpstr>Office Theme</vt:lpstr>
      <vt:lpstr>Junior School Deputy Head From September 2021</vt:lpstr>
      <vt:lpstr>Letter from the Head of the Junior School Andrew De Silva</vt:lpstr>
      <vt:lpstr>Main purpose To support and deputise for the Head Teacher in providing professional leadership for the school, in order to secure its success and improvement, ensure high quality education for all its children and improve standards of achievement. </vt:lpstr>
      <vt:lpstr>Leading Learning and Teaching:  To be an outstanding teacher and a Teaching and Learning specialist. Teaching commitment – this may well depend on the candidate due to their subject/age specialism, but essentially, this is a non-class based role. However, there will be a need to cover teaching as required. </vt:lpstr>
      <vt:lpstr>Developing Self and Working with Others </vt:lpstr>
      <vt:lpstr>Managing the Organisation</vt:lpstr>
      <vt:lpstr>Securing Accountability</vt:lpstr>
      <vt:lpstr>Strengthening Community</vt:lpstr>
      <vt:lpstr>Person Specification</vt:lpstr>
      <vt:lpstr>Conditions of service</vt:lpstr>
      <vt:lpstr>Assessment Process</vt:lpstr>
      <vt:lpstr>PowerPoint Presentation</vt:lpstr>
    </vt:vector>
  </TitlesOfParts>
  <Company>Drift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de silva</dc:creator>
  <cp:lastModifiedBy>Andrew De Silva</cp:lastModifiedBy>
  <cp:revision>67</cp:revision>
  <dcterms:created xsi:type="dcterms:W3CDTF">2020-02-04T13:11:01Z</dcterms:created>
  <dcterms:modified xsi:type="dcterms:W3CDTF">2021-02-24T11:53:44Z</dcterms:modified>
</cp:coreProperties>
</file>